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wdp" ContentType="image/vnd.ms-photo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slides/slide24.xml" ContentType="application/vnd.openxmlformats-officedocument.presentationml.slide+xml"/>
  <Override PartName="/ppt/slideLayouts/slideLayout19.xml" ContentType="application/vnd.openxmlformats-officedocument.presentationml.slideLayout+xml"/>
  <Default Extension="rels" ContentType="application/vnd.openxmlformats-package.relationship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3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367" r:id="rId3"/>
    <p:sldId id="365" r:id="rId4"/>
    <p:sldId id="394" r:id="rId5"/>
    <p:sldId id="397" r:id="rId6"/>
    <p:sldId id="400" r:id="rId7"/>
    <p:sldId id="325" r:id="rId8"/>
    <p:sldId id="398" r:id="rId9"/>
    <p:sldId id="283" r:id="rId10"/>
    <p:sldId id="372" r:id="rId11"/>
    <p:sldId id="326" r:id="rId12"/>
    <p:sldId id="321" r:id="rId13"/>
    <p:sldId id="373" r:id="rId14"/>
    <p:sldId id="376" r:id="rId15"/>
    <p:sldId id="377" r:id="rId16"/>
    <p:sldId id="384" r:id="rId17"/>
    <p:sldId id="380" r:id="rId18"/>
    <p:sldId id="385" r:id="rId19"/>
    <p:sldId id="386" r:id="rId20"/>
    <p:sldId id="387" r:id="rId21"/>
    <p:sldId id="336" r:id="rId22"/>
    <p:sldId id="344" r:id="rId23"/>
    <p:sldId id="339" r:id="rId24"/>
    <p:sldId id="371" r:id="rId25"/>
    <p:sldId id="340" r:id="rId26"/>
  </p:sldIdLst>
  <p:sldSz cx="9144000" cy="6858000" type="screen4x3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harlotte Watts" initials="" lastIdx="2" clrIdx="0"/>
  <p:cmAuthor id="1" name="Elizabeth Starmann" initials="" lastIdx="3" clrIdx="1"/>
  <p:cmAuthor id="2" name="Lori Michau" initials="LM" lastIdx="50" clrIdx="2"/>
  <p:cmAuthor id="3" name="NAMBUSI" initials="N" lastIdx="3" clrIdx="3"/>
  <p:cmAuthor id="4" name="Elizabeth Starmann" initials="es" lastIdx="4" clrIdx="4"/>
  <p:cmAuthor id="5" name="Advocate Creative" initials="" lastIdx="58" clrIdx="5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FD34A"/>
    <a:srgbClr val="BDF752"/>
    <a:srgbClr val="00FFFF"/>
    <a:srgbClr val="491760"/>
    <a:srgbClr val="5E1E3C"/>
    <a:srgbClr val="E7F435"/>
    <a:srgbClr val="CC3300"/>
    <a:srgbClr val="006600"/>
    <a:srgbClr val="ED6740"/>
    <a:srgbClr val="43C4B7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157" autoAdjust="0"/>
    <p:restoredTop sz="94660"/>
  </p:normalViewPr>
  <p:slideViewPr>
    <p:cSldViewPr snapToGrid="0">
      <p:cViewPr>
        <p:scale>
          <a:sx n="80" d="100"/>
          <a:sy n="80" d="100"/>
        </p:scale>
        <p:origin x="-1184" y="-496"/>
      </p:cViewPr>
      <p:guideLst>
        <p:guide orient="horz"/>
        <p:guide pos="29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viewProps" Target="view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handoutMaster" Target="handoutMasters/handoutMaster1.xml"/><Relationship Id="rId26" Type="http://schemas.openxmlformats.org/officeDocument/2006/relationships/slide" Target="slides/slide24.xml"/><Relationship Id="rId30" Type="http://schemas.openxmlformats.org/officeDocument/2006/relationships/commentAuthors" Target="commentAuthors.xml"/><Relationship Id="rId11" Type="http://schemas.openxmlformats.org/officeDocument/2006/relationships/slide" Target="slides/slide9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2" dt="2013-07-05T15:37:17.661" idx="48">
    <p:pos x="-1438" y="-351"/>
    <p:text>jon, this looks like a confusing slide to me -- but basically these are the primary outcomes of the study -- we want to show that in all the ways hypothesized, the results were in the right direction. this adds validity to the study -- but how it is shown is confusing, hoping you might be able to help</p:text>
  </p:cm>
</p:cmLst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1.jpeg"/><Relationship Id="rId1" Type="http://schemas.openxmlformats.org/officeDocument/2006/relationships/image" Target="../media/image81.jpeg"/><Relationship Id="rId2" Type="http://schemas.openxmlformats.org/officeDocument/2006/relationships/image" Target="../media/image91.jpeg"/><Relationship Id="rId3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737FA-BA12-4D01-B799-9875DA4A7F2C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5B4A20CF-8DD5-47A3-9EE9-CC173B902E78}">
      <dgm:prSet phldrT="[Text]" custT="1"/>
      <dgm:spPr>
        <a:solidFill>
          <a:srgbClr val="CC0000"/>
        </a:solidFill>
      </dgm:spPr>
      <dgm:t>
        <a:bodyPr anchor="t"/>
        <a:lstStyle/>
        <a:p>
          <a:endParaRPr lang="en-US" sz="1600" dirty="0" smtClean="0"/>
        </a:p>
        <a:p>
          <a:r>
            <a:rPr lang="en-US" sz="1600" dirty="0" smtClean="0"/>
            <a:t>Learning about the  community</a:t>
          </a:r>
        </a:p>
        <a:p>
          <a:r>
            <a:rPr lang="en-US" sz="1600" dirty="0" smtClean="0"/>
            <a:t>Selecting Community Activists</a:t>
          </a:r>
        </a:p>
        <a:p>
          <a:r>
            <a:rPr lang="en-US" sz="1600" dirty="0" smtClean="0"/>
            <a:t>Fostering ‘power within’ staff and community activists</a:t>
          </a:r>
          <a:endParaRPr lang="en-US" sz="1600" dirty="0"/>
        </a:p>
      </dgm:t>
    </dgm:pt>
    <dgm:pt modelId="{20CF3017-43FC-4897-BD8F-125B6FB9A5ED}" type="parTrans" cxnId="{27120712-4918-47F4-A9FF-A6017CF61A89}">
      <dgm:prSet/>
      <dgm:spPr/>
      <dgm:t>
        <a:bodyPr/>
        <a:lstStyle/>
        <a:p>
          <a:endParaRPr lang="en-US"/>
        </a:p>
      </dgm:t>
    </dgm:pt>
    <dgm:pt modelId="{5676D256-6F0E-4518-92C1-1AA300B8BD42}" type="sibTrans" cxnId="{27120712-4918-47F4-A9FF-A6017CF61A89}">
      <dgm:prSet/>
      <dgm:spPr/>
      <dgm:t>
        <a:bodyPr/>
        <a:lstStyle/>
        <a:p>
          <a:endParaRPr lang="en-US"/>
        </a:p>
      </dgm:t>
    </dgm:pt>
    <dgm:pt modelId="{8DFF9034-E0B4-457D-8C5D-EB262DD8F55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 anchor="t"/>
        <a:lstStyle/>
        <a:p>
          <a:pPr algn="ctr"/>
          <a:endParaRPr lang="en-US" sz="1600" dirty="0" smtClean="0"/>
        </a:p>
        <a:p>
          <a:pPr algn="ctr"/>
          <a:r>
            <a:rPr lang="en-US" sz="1600" dirty="0" smtClean="0"/>
            <a:t>Helping activists gain confidence</a:t>
          </a:r>
        </a:p>
        <a:p>
          <a:pPr algn="ctr"/>
          <a:r>
            <a:rPr lang="en-US" sz="1600" dirty="0" smtClean="0"/>
            <a:t>Informal activities</a:t>
          </a:r>
        </a:p>
        <a:p>
          <a:pPr algn="ctr"/>
          <a:r>
            <a:rPr lang="en-US" sz="1600" dirty="0" smtClean="0"/>
            <a:t>Encouraging critical thinking about men’s ‘power over’ women</a:t>
          </a:r>
          <a:r>
            <a:rPr lang="en-US" sz="1500" dirty="0" smtClean="0"/>
            <a:t>	</a:t>
          </a:r>
          <a:endParaRPr lang="en-US" sz="1500" dirty="0"/>
        </a:p>
      </dgm:t>
    </dgm:pt>
    <dgm:pt modelId="{43BAA2CD-BECA-48D9-A27C-F68DB0F35ECC}" type="parTrans" cxnId="{E167314B-997E-46E4-90E5-E836BEABC341}">
      <dgm:prSet/>
      <dgm:spPr/>
      <dgm:t>
        <a:bodyPr/>
        <a:lstStyle/>
        <a:p>
          <a:endParaRPr lang="en-US"/>
        </a:p>
      </dgm:t>
    </dgm:pt>
    <dgm:pt modelId="{3846CADB-6D93-4164-B18D-3E9C96C4DD29}" type="sibTrans" cxnId="{E167314B-997E-46E4-90E5-E836BEABC341}">
      <dgm:prSet/>
      <dgm:spPr/>
      <dgm:t>
        <a:bodyPr/>
        <a:lstStyle/>
        <a:p>
          <a:endParaRPr lang="en-US"/>
        </a:p>
      </dgm:t>
    </dgm:pt>
    <dgm:pt modelId="{86A4AFA0-540D-45F2-9745-0568ADCC3B84}">
      <dgm:prSet phldrT="[Text]" custT="1"/>
      <dgm:spPr>
        <a:solidFill>
          <a:srgbClr val="FF9900"/>
        </a:solidFill>
      </dgm:spPr>
      <dgm:t>
        <a:bodyPr anchor="t"/>
        <a:lstStyle/>
        <a:p>
          <a:endParaRPr lang="en-US" sz="1500" dirty="0" smtClean="0"/>
        </a:p>
        <a:p>
          <a:r>
            <a:rPr lang="en-US" sz="1600" dirty="0" smtClean="0"/>
            <a:t>Strengthening skills and connections between community members</a:t>
          </a:r>
        </a:p>
        <a:p>
          <a:r>
            <a:rPr lang="en-US" sz="1600" dirty="0" smtClean="0"/>
            <a:t>Joining ‘power with’ others to support change</a:t>
          </a:r>
          <a:endParaRPr lang="en-US" sz="1600" dirty="0"/>
        </a:p>
      </dgm:t>
    </dgm:pt>
    <dgm:pt modelId="{F0D04C93-3B5C-4760-A06B-22956FC6D9F6}" type="parTrans" cxnId="{411322E7-9736-4493-AFD8-4FD7BB5C6297}">
      <dgm:prSet/>
      <dgm:spPr/>
      <dgm:t>
        <a:bodyPr/>
        <a:lstStyle/>
        <a:p>
          <a:endParaRPr lang="en-US"/>
        </a:p>
      </dgm:t>
    </dgm:pt>
    <dgm:pt modelId="{1962B9A7-0DDB-4DA2-B49C-3CC1284D8158}" type="sibTrans" cxnId="{411322E7-9736-4493-AFD8-4FD7BB5C6297}">
      <dgm:prSet/>
      <dgm:spPr/>
      <dgm:t>
        <a:bodyPr/>
        <a:lstStyle/>
        <a:p>
          <a:endParaRPr lang="en-US"/>
        </a:p>
      </dgm:t>
    </dgm:pt>
    <dgm:pt modelId="{5A3E4900-11EE-49BA-B35D-C643CB8ABAE6}">
      <dgm:prSet/>
      <dgm:spPr>
        <a:solidFill>
          <a:srgbClr val="7030A0"/>
        </a:solidFill>
      </dgm:spPr>
      <dgm:t>
        <a:bodyPr anchor="t"/>
        <a:lstStyle/>
        <a:p>
          <a:endParaRPr lang="en-US" dirty="0" smtClean="0"/>
        </a:p>
        <a:p>
          <a:r>
            <a:rPr lang="en-US" dirty="0" smtClean="0"/>
            <a:t>Trying new behaviors, celebrating change</a:t>
          </a:r>
        </a:p>
        <a:p>
          <a:endParaRPr lang="en-US" dirty="0" smtClean="0"/>
        </a:p>
        <a:p>
          <a:r>
            <a:rPr lang="en-US" dirty="0" smtClean="0"/>
            <a:t>Fostering the ‘power to’ make positive change</a:t>
          </a:r>
          <a:endParaRPr lang="en-US" dirty="0"/>
        </a:p>
      </dgm:t>
    </dgm:pt>
    <dgm:pt modelId="{76A9DCD4-45B9-4F54-B059-3FB15787E155}" type="sibTrans" cxnId="{D24D8EF9-5628-40D6-BEAF-235C4D5F505F}">
      <dgm:prSet/>
      <dgm:spPr/>
      <dgm:t>
        <a:bodyPr/>
        <a:lstStyle/>
        <a:p>
          <a:endParaRPr lang="en-US"/>
        </a:p>
      </dgm:t>
    </dgm:pt>
    <dgm:pt modelId="{79672DD1-9B9B-44AB-97DF-2CF530056EE9}" type="parTrans" cxnId="{D24D8EF9-5628-40D6-BEAF-235C4D5F505F}">
      <dgm:prSet/>
      <dgm:spPr/>
      <dgm:t>
        <a:bodyPr/>
        <a:lstStyle/>
        <a:p>
          <a:endParaRPr lang="en-US"/>
        </a:p>
      </dgm:t>
    </dgm:pt>
    <dgm:pt modelId="{305F8AD0-8720-42E2-AD99-1988551389AC}" type="pres">
      <dgm:prSet presAssocID="{0A2737FA-BA12-4D01-B799-9875DA4A7F2C}" presName="Name0" presStyleCnt="0">
        <dgm:presLayoutVars>
          <dgm:dir/>
          <dgm:resizeHandles val="exact"/>
        </dgm:presLayoutVars>
      </dgm:prSet>
      <dgm:spPr/>
    </dgm:pt>
    <dgm:pt modelId="{BDC1DCEA-A785-4C05-A6D6-C94262A61845}" type="pres">
      <dgm:prSet presAssocID="{0A2737FA-BA12-4D01-B799-9875DA4A7F2C}" presName="fgShape" presStyleLbl="fgShp" presStyleIdx="0" presStyleCnt="1" custLinFactNeighborY="29289"/>
      <dgm:spPr/>
    </dgm:pt>
    <dgm:pt modelId="{44B27A31-F149-4139-AE20-F74A84DD56D5}" type="pres">
      <dgm:prSet presAssocID="{0A2737FA-BA12-4D01-B799-9875DA4A7F2C}" presName="linComp" presStyleCnt="0"/>
      <dgm:spPr/>
    </dgm:pt>
    <dgm:pt modelId="{1FDBCB32-2FAC-4B41-B17C-ED76F3001BF8}" type="pres">
      <dgm:prSet presAssocID="{5B4A20CF-8DD5-47A3-9EE9-CC173B902E78}" presName="compNode" presStyleCnt="0"/>
      <dgm:spPr/>
    </dgm:pt>
    <dgm:pt modelId="{0102B4C1-D208-429F-8BE2-90CE0A2797E1}" type="pres">
      <dgm:prSet presAssocID="{5B4A20CF-8DD5-47A3-9EE9-CC173B902E78}" presName="bkgdShape" presStyleLbl="node1" presStyleIdx="0" presStyleCnt="4" custLinFactNeighborX="-2095"/>
      <dgm:spPr/>
      <dgm:t>
        <a:bodyPr/>
        <a:lstStyle/>
        <a:p>
          <a:endParaRPr lang="en-US"/>
        </a:p>
      </dgm:t>
    </dgm:pt>
    <dgm:pt modelId="{EDA996D4-0733-45F9-98C2-82965B9D99E2}" type="pres">
      <dgm:prSet presAssocID="{5B4A20CF-8DD5-47A3-9EE9-CC173B902E7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28EE-5289-4E01-BC58-71989FAB57E4}" type="pres">
      <dgm:prSet presAssocID="{5B4A20CF-8DD5-47A3-9EE9-CC173B902E78}" presName="invisiNode" presStyleLbl="node1" presStyleIdx="0" presStyleCnt="4"/>
      <dgm:spPr/>
    </dgm:pt>
    <dgm:pt modelId="{6CF5D22B-FB21-42E6-9D06-39AD413F10F3}" type="pres">
      <dgm:prSet presAssocID="{5B4A20CF-8DD5-47A3-9EE9-CC173B902E78}" presName="imagNode" presStyleLbl="fgImgPlace1" presStyleIdx="0" presStyleCnt="4" custLinFactNeighborY="45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9A204BE8-8472-41CF-A8F7-65736277EEC2}" type="pres">
      <dgm:prSet presAssocID="{5676D256-6F0E-4518-92C1-1AA300B8BD4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9818EF-7889-4C42-8E29-FC042918C701}" type="pres">
      <dgm:prSet presAssocID="{8DFF9034-E0B4-457D-8C5D-EB262DD8F551}" presName="compNode" presStyleCnt="0"/>
      <dgm:spPr/>
    </dgm:pt>
    <dgm:pt modelId="{57C9F08A-85B6-4B7B-81CB-BF6EB80760E5}" type="pres">
      <dgm:prSet presAssocID="{8DFF9034-E0B4-457D-8C5D-EB262DD8F551}" presName="bkgdShape" presStyleLbl="node1" presStyleIdx="1" presStyleCnt="4"/>
      <dgm:spPr/>
      <dgm:t>
        <a:bodyPr/>
        <a:lstStyle/>
        <a:p>
          <a:endParaRPr lang="en-US"/>
        </a:p>
      </dgm:t>
    </dgm:pt>
    <dgm:pt modelId="{1E68EC7F-DC01-43A4-A4A9-AEFC3467EEFB}" type="pres">
      <dgm:prSet presAssocID="{8DFF9034-E0B4-457D-8C5D-EB262DD8F55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53A26-3ABB-4D22-A3E5-67119F561AB5}" type="pres">
      <dgm:prSet presAssocID="{8DFF9034-E0B4-457D-8C5D-EB262DD8F551}" presName="invisiNode" presStyleLbl="node1" presStyleIdx="1" presStyleCnt="4"/>
      <dgm:spPr/>
    </dgm:pt>
    <dgm:pt modelId="{7787AFDA-D2A7-4A4A-8BB1-6ADEB3B5FB69}" type="pres">
      <dgm:prSet presAssocID="{8DFF9034-E0B4-457D-8C5D-EB262DD8F551}" presName="imagNode" presStyleLbl="fgImgPlace1" presStyleIdx="1" presStyleCnt="4" custLinFactNeighborY="25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9EEB6C97-FFDC-48EA-838B-A98B7EF6B7F2}" type="pres">
      <dgm:prSet presAssocID="{3846CADB-6D93-4164-B18D-3E9C96C4DD2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5B8FD6-38F6-4CD0-8E91-7DC82BF24909}" type="pres">
      <dgm:prSet presAssocID="{86A4AFA0-540D-45F2-9745-0568ADCC3B84}" presName="compNode" presStyleCnt="0"/>
      <dgm:spPr/>
    </dgm:pt>
    <dgm:pt modelId="{B3EC6127-9B75-42F8-95AC-1BA69E41C7EC}" type="pres">
      <dgm:prSet presAssocID="{86A4AFA0-540D-45F2-9745-0568ADCC3B84}" presName="bkgdShape" presStyleLbl="node1" presStyleIdx="2" presStyleCnt="4" custLinFactNeighborX="-178" custLinFactNeighborY="-653"/>
      <dgm:spPr/>
      <dgm:t>
        <a:bodyPr/>
        <a:lstStyle/>
        <a:p>
          <a:endParaRPr lang="en-US"/>
        </a:p>
      </dgm:t>
    </dgm:pt>
    <dgm:pt modelId="{1A1ADB0A-9AC5-41D2-BB13-6DCFFDBF72EA}" type="pres">
      <dgm:prSet presAssocID="{86A4AFA0-540D-45F2-9745-0568ADCC3B8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66930-7DAB-4FA3-94B2-792C0A6DEB22}" type="pres">
      <dgm:prSet presAssocID="{86A4AFA0-540D-45F2-9745-0568ADCC3B84}" presName="invisiNode" presStyleLbl="node1" presStyleIdx="2" presStyleCnt="4"/>
      <dgm:spPr/>
    </dgm:pt>
    <dgm:pt modelId="{AAA39541-497C-4364-9D85-17AF068D9CC9}" type="pres">
      <dgm:prSet presAssocID="{86A4AFA0-540D-45F2-9745-0568ADCC3B84}" presName="imagNode" presStyleLbl="fgImgPlace1" presStyleIdx="2" presStyleCnt="4" custLinFactNeighborX="-1062" custLinFactNeighborY="16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77A82C8-DF3E-404F-B727-CFD1797DF97D}" type="pres">
      <dgm:prSet presAssocID="{1962B9A7-0DDB-4DA2-B49C-3CC1284D815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0F8F22-25CC-41F0-913C-97586D1A6582}" type="pres">
      <dgm:prSet presAssocID="{5A3E4900-11EE-49BA-B35D-C643CB8ABAE6}" presName="compNode" presStyleCnt="0"/>
      <dgm:spPr/>
    </dgm:pt>
    <dgm:pt modelId="{D5DAF117-4DAC-41F5-8D4D-3B5FF12F7902}" type="pres">
      <dgm:prSet presAssocID="{5A3E4900-11EE-49BA-B35D-C643CB8ABAE6}" presName="bkgdShape" presStyleLbl="node1" presStyleIdx="3" presStyleCnt="4" custLinFactNeighborX="2073"/>
      <dgm:spPr/>
      <dgm:t>
        <a:bodyPr/>
        <a:lstStyle/>
        <a:p>
          <a:endParaRPr lang="en-US"/>
        </a:p>
      </dgm:t>
    </dgm:pt>
    <dgm:pt modelId="{12B3A844-2F96-422B-84D1-9F025E7CC20B}" type="pres">
      <dgm:prSet presAssocID="{5A3E4900-11EE-49BA-B35D-C643CB8ABAE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83EDB-78B6-4BFC-86E9-451422E0F681}" type="pres">
      <dgm:prSet presAssocID="{5A3E4900-11EE-49BA-B35D-C643CB8ABAE6}" presName="invisiNode" presStyleLbl="node1" presStyleIdx="3" presStyleCnt="4"/>
      <dgm:spPr/>
    </dgm:pt>
    <dgm:pt modelId="{2B2A2B67-1B5B-4A01-88B0-66A0C781213C}" type="pres">
      <dgm:prSet presAssocID="{5A3E4900-11EE-49BA-B35D-C643CB8ABAE6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:r="http://schemas.openxmlformats.org/officeDocument/2006/relationships" xmlns:a="http://schemas.openxmlformats.org/drawingml/2006/main" xmlns:dgm="http://schemas.openxmlformats.org/drawingml/2006/diagram" xmlns="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86C7B67-3ECE-40A1-BC57-268515DE287C}" type="presOf" srcId="{5B4A20CF-8DD5-47A3-9EE9-CC173B902E78}" destId="{0102B4C1-D208-429F-8BE2-90CE0A2797E1}" srcOrd="0" destOrd="0" presId="urn:microsoft.com/office/officeart/2005/8/layout/hList7#1"/>
    <dgm:cxn modelId="{3E8D706C-F5DC-465F-9F32-98EF1EFEA24F}" type="presOf" srcId="{86A4AFA0-540D-45F2-9745-0568ADCC3B84}" destId="{B3EC6127-9B75-42F8-95AC-1BA69E41C7EC}" srcOrd="0" destOrd="0" presId="urn:microsoft.com/office/officeart/2005/8/layout/hList7#1"/>
    <dgm:cxn modelId="{CC88C640-4D7B-45FD-8DC8-BD1B20D62E0F}" type="presOf" srcId="{5A3E4900-11EE-49BA-B35D-C643CB8ABAE6}" destId="{12B3A844-2F96-422B-84D1-9F025E7CC20B}" srcOrd="1" destOrd="0" presId="urn:microsoft.com/office/officeart/2005/8/layout/hList7#1"/>
    <dgm:cxn modelId="{27120712-4918-47F4-A9FF-A6017CF61A89}" srcId="{0A2737FA-BA12-4D01-B799-9875DA4A7F2C}" destId="{5B4A20CF-8DD5-47A3-9EE9-CC173B902E78}" srcOrd="0" destOrd="0" parTransId="{20CF3017-43FC-4897-BD8F-125B6FB9A5ED}" sibTransId="{5676D256-6F0E-4518-92C1-1AA300B8BD42}"/>
    <dgm:cxn modelId="{05100678-A918-43E1-B602-1DA4983CBEBC}" type="presOf" srcId="{1962B9A7-0DDB-4DA2-B49C-3CC1284D8158}" destId="{277A82C8-DF3E-404F-B727-CFD1797DF97D}" srcOrd="0" destOrd="0" presId="urn:microsoft.com/office/officeart/2005/8/layout/hList7#1"/>
    <dgm:cxn modelId="{A2F90758-A90F-40E4-8722-75DDC22CED81}" type="presOf" srcId="{3846CADB-6D93-4164-B18D-3E9C96C4DD29}" destId="{9EEB6C97-FFDC-48EA-838B-A98B7EF6B7F2}" srcOrd="0" destOrd="0" presId="urn:microsoft.com/office/officeart/2005/8/layout/hList7#1"/>
    <dgm:cxn modelId="{D24D8EF9-5628-40D6-BEAF-235C4D5F505F}" srcId="{0A2737FA-BA12-4D01-B799-9875DA4A7F2C}" destId="{5A3E4900-11EE-49BA-B35D-C643CB8ABAE6}" srcOrd="3" destOrd="0" parTransId="{79672DD1-9B9B-44AB-97DF-2CF530056EE9}" sibTransId="{76A9DCD4-45B9-4F54-B059-3FB15787E155}"/>
    <dgm:cxn modelId="{5DE7C570-A982-48E1-8EDD-6775AB4CDA60}" type="presOf" srcId="{5676D256-6F0E-4518-92C1-1AA300B8BD42}" destId="{9A204BE8-8472-41CF-A8F7-65736277EEC2}" srcOrd="0" destOrd="0" presId="urn:microsoft.com/office/officeart/2005/8/layout/hList7#1"/>
    <dgm:cxn modelId="{D3D0E220-5A9F-44D6-9FB9-9C77C0690FC7}" type="presOf" srcId="{5B4A20CF-8DD5-47A3-9EE9-CC173B902E78}" destId="{EDA996D4-0733-45F9-98C2-82965B9D99E2}" srcOrd="1" destOrd="0" presId="urn:microsoft.com/office/officeart/2005/8/layout/hList7#1"/>
    <dgm:cxn modelId="{F19CC649-34B8-44BB-BC3E-B9D92C2E4E3D}" type="presOf" srcId="{0A2737FA-BA12-4D01-B799-9875DA4A7F2C}" destId="{305F8AD0-8720-42E2-AD99-1988551389AC}" srcOrd="0" destOrd="0" presId="urn:microsoft.com/office/officeart/2005/8/layout/hList7#1"/>
    <dgm:cxn modelId="{411322E7-9736-4493-AFD8-4FD7BB5C6297}" srcId="{0A2737FA-BA12-4D01-B799-9875DA4A7F2C}" destId="{86A4AFA0-540D-45F2-9745-0568ADCC3B84}" srcOrd="2" destOrd="0" parTransId="{F0D04C93-3B5C-4760-A06B-22956FC6D9F6}" sibTransId="{1962B9A7-0DDB-4DA2-B49C-3CC1284D8158}"/>
    <dgm:cxn modelId="{8A20CC28-342A-4867-847E-58397246FDA2}" type="presOf" srcId="{86A4AFA0-540D-45F2-9745-0568ADCC3B84}" destId="{1A1ADB0A-9AC5-41D2-BB13-6DCFFDBF72EA}" srcOrd="1" destOrd="0" presId="urn:microsoft.com/office/officeart/2005/8/layout/hList7#1"/>
    <dgm:cxn modelId="{1DE84EE4-8DD0-452F-B29A-35FA58EB473B}" type="presOf" srcId="{8DFF9034-E0B4-457D-8C5D-EB262DD8F551}" destId="{57C9F08A-85B6-4B7B-81CB-BF6EB80760E5}" srcOrd="0" destOrd="0" presId="urn:microsoft.com/office/officeart/2005/8/layout/hList7#1"/>
    <dgm:cxn modelId="{E167314B-997E-46E4-90E5-E836BEABC341}" srcId="{0A2737FA-BA12-4D01-B799-9875DA4A7F2C}" destId="{8DFF9034-E0B4-457D-8C5D-EB262DD8F551}" srcOrd="1" destOrd="0" parTransId="{43BAA2CD-BECA-48D9-A27C-F68DB0F35ECC}" sibTransId="{3846CADB-6D93-4164-B18D-3E9C96C4DD29}"/>
    <dgm:cxn modelId="{8D2FB2EC-F407-4E01-8DB8-D976A594B720}" type="presOf" srcId="{8DFF9034-E0B4-457D-8C5D-EB262DD8F551}" destId="{1E68EC7F-DC01-43A4-A4A9-AEFC3467EEFB}" srcOrd="1" destOrd="0" presId="urn:microsoft.com/office/officeart/2005/8/layout/hList7#1"/>
    <dgm:cxn modelId="{FBA18402-FA69-485C-983E-D67801957265}" type="presOf" srcId="{5A3E4900-11EE-49BA-B35D-C643CB8ABAE6}" destId="{D5DAF117-4DAC-41F5-8D4D-3B5FF12F7902}" srcOrd="0" destOrd="0" presId="urn:microsoft.com/office/officeart/2005/8/layout/hList7#1"/>
    <dgm:cxn modelId="{E4DE8A6F-792F-4C31-AA57-F03805FB6842}" type="presParOf" srcId="{305F8AD0-8720-42E2-AD99-1988551389AC}" destId="{BDC1DCEA-A785-4C05-A6D6-C94262A61845}" srcOrd="0" destOrd="0" presId="urn:microsoft.com/office/officeart/2005/8/layout/hList7#1"/>
    <dgm:cxn modelId="{63F93668-9C7B-4DC9-AAB3-1B13F4D2BDAB}" type="presParOf" srcId="{305F8AD0-8720-42E2-AD99-1988551389AC}" destId="{44B27A31-F149-4139-AE20-F74A84DD56D5}" srcOrd="1" destOrd="0" presId="urn:microsoft.com/office/officeart/2005/8/layout/hList7#1"/>
    <dgm:cxn modelId="{F60AD727-616D-4BCE-B9CA-486F7FC6555F}" type="presParOf" srcId="{44B27A31-F149-4139-AE20-F74A84DD56D5}" destId="{1FDBCB32-2FAC-4B41-B17C-ED76F3001BF8}" srcOrd="0" destOrd="0" presId="urn:microsoft.com/office/officeart/2005/8/layout/hList7#1"/>
    <dgm:cxn modelId="{D3DEA3A5-C01E-4EA9-9BDF-8BCE4DC180C6}" type="presParOf" srcId="{1FDBCB32-2FAC-4B41-B17C-ED76F3001BF8}" destId="{0102B4C1-D208-429F-8BE2-90CE0A2797E1}" srcOrd="0" destOrd="0" presId="urn:microsoft.com/office/officeart/2005/8/layout/hList7#1"/>
    <dgm:cxn modelId="{B8B17DB6-F4CF-4EBB-BA0A-D6919AF347BF}" type="presParOf" srcId="{1FDBCB32-2FAC-4B41-B17C-ED76F3001BF8}" destId="{EDA996D4-0733-45F9-98C2-82965B9D99E2}" srcOrd="1" destOrd="0" presId="urn:microsoft.com/office/officeart/2005/8/layout/hList7#1"/>
    <dgm:cxn modelId="{30730584-B157-4740-A2EE-8FD56FC9EAF7}" type="presParOf" srcId="{1FDBCB32-2FAC-4B41-B17C-ED76F3001BF8}" destId="{975528EE-5289-4E01-BC58-71989FAB57E4}" srcOrd="2" destOrd="0" presId="urn:microsoft.com/office/officeart/2005/8/layout/hList7#1"/>
    <dgm:cxn modelId="{CD6B6470-33A4-4E8B-8053-103DFE4B7175}" type="presParOf" srcId="{1FDBCB32-2FAC-4B41-B17C-ED76F3001BF8}" destId="{6CF5D22B-FB21-42E6-9D06-39AD413F10F3}" srcOrd="3" destOrd="0" presId="urn:microsoft.com/office/officeart/2005/8/layout/hList7#1"/>
    <dgm:cxn modelId="{40F7642C-30EF-4053-B5B5-098982A0FFAF}" type="presParOf" srcId="{44B27A31-F149-4139-AE20-F74A84DD56D5}" destId="{9A204BE8-8472-41CF-A8F7-65736277EEC2}" srcOrd="1" destOrd="0" presId="urn:microsoft.com/office/officeart/2005/8/layout/hList7#1"/>
    <dgm:cxn modelId="{C2F0CD8D-BDB6-4004-8F51-A61FCCAF9766}" type="presParOf" srcId="{44B27A31-F149-4139-AE20-F74A84DD56D5}" destId="{569818EF-7889-4C42-8E29-FC042918C701}" srcOrd="2" destOrd="0" presId="urn:microsoft.com/office/officeart/2005/8/layout/hList7#1"/>
    <dgm:cxn modelId="{3A53F71F-AB89-4B24-9018-4961803887C3}" type="presParOf" srcId="{569818EF-7889-4C42-8E29-FC042918C701}" destId="{57C9F08A-85B6-4B7B-81CB-BF6EB80760E5}" srcOrd="0" destOrd="0" presId="urn:microsoft.com/office/officeart/2005/8/layout/hList7#1"/>
    <dgm:cxn modelId="{C2BD7125-9D46-4786-8AFA-46EBE543830C}" type="presParOf" srcId="{569818EF-7889-4C42-8E29-FC042918C701}" destId="{1E68EC7F-DC01-43A4-A4A9-AEFC3467EEFB}" srcOrd="1" destOrd="0" presId="urn:microsoft.com/office/officeart/2005/8/layout/hList7#1"/>
    <dgm:cxn modelId="{DE00BAF5-CD49-45BD-865C-C59EC53D958B}" type="presParOf" srcId="{569818EF-7889-4C42-8E29-FC042918C701}" destId="{C3F53A26-3ABB-4D22-A3E5-67119F561AB5}" srcOrd="2" destOrd="0" presId="urn:microsoft.com/office/officeart/2005/8/layout/hList7#1"/>
    <dgm:cxn modelId="{BC9875B9-9053-4861-A6A3-A5324D60A1A5}" type="presParOf" srcId="{569818EF-7889-4C42-8E29-FC042918C701}" destId="{7787AFDA-D2A7-4A4A-8BB1-6ADEB3B5FB69}" srcOrd="3" destOrd="0" presId="urn:microsoft.com/office/officeart/2005/8/layout/hList7#1"/>
    <dgm:cxn modelId="{6D3D7B14-30C9-49DF-B7AE-3414DDBC53F6}" type="presParOf" srcId="{44B27A31-F149-4139-AE20-F74A84DD56D5}" destId="{9EEB6C97-FFDC-48EA-838B-A98B7EF6B7F2}" srcOrd="3" destOrd="0" presId="urn:microsoft.com/office/officeart/2005/8/layout/hList7#1"/>
    <dgm:cxn modelId="{FEE1C0C8-1992-4E61-9BAB-7108BD513A56}" type="presParOf" srcId="{44B27A31-F149-4139-AE20-F74A84DD56D5}" destId="{6C5B8FD6-38F6-4CD0-8E91-7DC82BF24909}" srcOrd="4" destOrd="0" presId="urn:microsoft.com/office/officeart/2005/8/layout/hList7#1"/>
    <dgm:cxn modelId="{57249E45-E8FE-4F44-99AD-26988F6D7D63}" type="presParOf" srcId="{6C5B8FD6-38F6-4CD0-8E91-7DC82BF24909}" destId="{B3EC6127-9B75-42F8-95AC-1BA69E41C7EC}" srcOrd="0" destOrd="0" presId="urn:microsoft.com/office/officeart/2005/8/layout/hList7#1"/>
    <dgm:cxn modelId="{AADCAF9E-D00F-4B4E-9716-A3A64FBDFD90}" type="presParOf" srcId="{6C5B8FD6-38F6-4CD0-8E91-7DC82BF24909}" destId="{1A1ADB0A-9AC5-41D2-BB13-6DCFFDBF72EA}" srcOrd="1" destOrd="0" presId="urn:microsoft.com/office/officeart/2005/8/layout/hList7#1"/>
    <dgm:cxn modelId="{2E4DF324-8E03-4F74-8EB0-712BEA5BF170}" type="presParOf" srcId="{6C5B8FD6-38F6-4CD0-8E91-7DC82BF24909}" destId="{67766930-7DAB-4FA3-94B2-792C0A6DEB22}" srcOrd="2" destOrd="0" presId="urn:microsoft.com/office/officeart/2005/8/layout/hList7#1"/>
    <dgm:cxn modelId="{3A93F2D8-480F-4B9C-BC63-73651B0C6BE2}" type="presParOf" srcId="{6C5B8FD6-38F6-4CD0-8E91-7DC82BF24909}" destId="{AAA39541-497C-4364-9D85-17AF068D9CC9}" srcOrd="3" destOrd="0" presId="urn:microsoft.com/office/officeart/2005/8/layout/hList7#1"/>
    <dgm:cxn modelId="{5BA8587E-5FBD-4411-B052-D9A791D1272E}" type="presParOf" srcId="{44B27A31-F149-4139-AE20-F74A84DD56D5}" destId="{277A82C8-DF3E-404F-B727-CFD1797DF97D}" srcOrd="5" destOrd="0" presId="urn:microsoft.com/office/officeart/2005/8/layout/hList7#1"/>
    <dgm:cxn modelId="{3A706AFA-935C-46B9-B841-9EF951855587}" type="presParOf" srcId="{44B27A31-F149-4139-AE20-F74A84DD56D5}" destId="{C50F8F22-25CC-41F0-913C-97586D1A6582}" srcOrd="6" destOrd="0" presId="urn:microsoft.com/office/officeart/2005/8/layout/hList7#1"/>
    <dgm:cxn modelId="{0F5D879E-0802-46D7-85C0-30D1ABC486F9}" type="presParOf" srcId="{C50F8F22-25CC-41F0-913C-97586D1A6582}" destId="{D5DAF117-4DAC-41F5-8D4D-3B5FF12F7902}" srcOrd="0" destOrd="0" presId="urn:microsoft.com/office/officeart/2005/8/layout/hList7#1"/>
    <dgm:cxn modelId="{27A1F93E-A15A-494D-B544-C5885D456E52}" type="presParOf" srcId="{C50F8F22-25CC-41F0-913C-97586D1A6582}" destId="{12B3A844-2F96-422B-84D1-9F025E7CC20B}" srcOrd="1" destOrd="0" presId="urn:microsoft.com/office/officeart/2005/8/layout/hList7#1"/>
    <dgm:cxn modelId="{F96363EB-599A-44D5-A625-6B78EC444A3A}" type="presParOf" srcId="{C50F8F22-25CC-41F0-913C-97586D1A6582}" destId="{EE383EDB-78B6-4BFC-86E9-451422E0F681}" srcOrd="2" destOrd="0" presId="urn:microsoft.com/office/officeart/2005/8/layout/hList7#1"/>
    <dgm:cxn modelId="{5103CBA7-0474-4CD8-9C05-C8F123EC71F5}" type="presParOf" srcId="{C50F8F22-25CC-41F0-913C-97586D1A6582}" destId="{2B2A2B67-1B5B-4A01-88B0-66A0C781213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:a="http://schemas.openxmlformats.org/drawingml/2006/main" xmlns:dgm="http://schemas.openxmlformats.org/drawingml/2006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2B4C1-D208-429F-8BE2-90CE0A2797E1}">
      <dsp:nvSpPr>
        <dsp:cNvPr id="0" name=""/>
        <dsp:cNvSpPr/>
      </dsp:nvSpPr>
      <dsp:spPr>
        <a:xfrm>
          <a:off x="0" y="0"/>
          <a:ext cx="2160165" cy="5486400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Learning about the  community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Selecting Community Activists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Fostering ‘power within’ staff and community activists</a:t>
          </a:r>
          <a:endParaRPr lang="en-US" sz="1600" kern="1200" dirty="0"/>
        </a:p>
      </dsp:txBody>
      <dsp:txXfrm>
        <a:off x="0" y="2194560"/>
        <a:ext cx="2160165" cy="2194560"/>
      </dsp:txXfrm>
    </dsp:sp>
    <dsp:sp modelId="{6CF5D22B-FB21-42E6-9D06-39AD413F10F3}">
      <dsp:nvSpPr>
        <dsp:cNvPr id="0" name=""/>
        <dsp:cNvSpPr/>
      </dsp:nvSpPr>
      <dsp:spPr>
        <a:xfrm>
          <a:off x="168658" y="411890"/>
          <a:ext cx="1826971" cy="18269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9F08A-85B6-4B7B-81CB-BF6EB80760E5}">
      <dsp:nvSpPr>
        <dsp:cNvPr id="0" name=""/>
        <dsp:cNvSpPr/>
      </dsp:nvSpPr>
      <dsp:spPr>
        <a:xfrm>
          <a:off x="2227031" y="0"/>
          <a:ext cx="2160165" cy="5486400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Helping activists gain confidence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Informal activities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Encouraging critical thinking about men’s ‘power over’ women</a:t>
          </a:r>
          <a:r>
            <a:rPr lang="en-US" sz="1500" kern="1200" dirty="0" smtClean="0"/>
            <a:t>	</a:t>
          </a:r>
          <a:endParaRPr lang="en-US" sz="1500" kern="1200" dirty="0"/>
        </a:p>
      </dsp:txBody>
      <dsp:txXfrm>
        <a:off x="2227031" y="2194560"/>
        <a:ext cx="2160165" cy="2194560"/>
      </dsp:txXfrm>
    </dsp:sp>
    <dsp:sp modelId="{7787AFDA-D2A7-4A4A-8BB1-6ADEB3B5FB69}">
      <dsp:nvSpPr>
        <dsp:cNvPr id="0" name=""/>
        <dsp:cNvSpPr/>
      </dsp:nvSpPr>
      <dsp:spPr>
        <a:xfrm>
          <a:off x="2393629" y="375296"/>
          <a:ext cx="1826971" cy="182697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C6127-9B75-42F8-95AC-1BA69E41C7EC}">
      <dsp:nvSpPr>
        <dsp:cNvPr id="0" name=""/>
        <dsp:cNvSpPr/>
      </dsp:nvSpPr>
      <dsp:spPr>
        <a:xfrm>
          <a:off x="4448157" y="0"/>
          <a:ext cx="2160165" cy="5486400"/>
        </a:xfrm>
        <a:prstGeom prst="roundRect">
          <a:avLst>
            <a:gd name="adj" fmla="val 1000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Strengthening skills and connections between community members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Joining ‘power with’ others to support change</a:t>
          </a:r>
          <a:endParaRPr lang="en-US" sz="1600" kern="1200" dirty="0"/>
        </a:p>
      </dsp:txBody>
      <dsp:txXfrm>
        <a:off x="4448157" y="2194560"/>
        <a:ext cx="2160165" cy="2194560"/>
      </dsp:txXfrm>
    </dsp:sp>
    <dsp:sp modelId="{AAA39541-497C-4364-9D85-17AF068D9CC9}">
      <dsp:nvSpPr>
        <dsp:cNvPr id="0" name=""/>
        <dsp:cNvSpPr/>
      </dsp:nvSpPr>
      <dsp:spPr>
        <a:xfrm>
          <a:off x="4599197" y="359000"/>
          <a:ext cx="1826971" cy="18269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AF117-4DAC-41F5-8D4D-3B5FF12F7902}">
      <dsp:nvSpPr>
        <dsp:cNvPr id="0" name=""/>
        <dsp:cNvSpPr/>
      </dsp:nvSpPr>
      <dsp:spPr>
        <a:xfrm>
          <a:off x="6679034" y="0"/>
          <a:ext cx="2160165" cy="548640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Trying new behaviors, celebrating change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Fostering the ‘power to’ make positive change</a:t>
          </a:r>
          <a:endParaRPr lang="en-US" sz="1700" kern="1200" dirty="0"/>
        </a:p>
      </dsp:txBody>
      <dsp:txXfrm>
        <a:off x="6679034" y="2194560"/>
        <a:ext cx="2160165" cy="2194560"/>
      </dsp:txXfrm>
    </dsp:sp>
    <dsp:sp modelId="{2B2A2B67-1B5B-4A01-88B0-66A0C781213C}">
      <dsp:nvSpPr>
        <dsp:cNvPr id="0" name=""/>
        <dsp:cNvSpPr/>
      </dsp:nvSpPr>
      <dsp:spPr>
        <a:xfrm>
          <a:off x="6843570" y="329184"/>
          <a:ext cx="1826971" cy="182697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1DCEA-A785-4C05-A6D6-C94262A61845}">
      <dsp:nvSpPr>
        <dsp:cNvPr id="0" name=""/>
        <dsp:cNvSpPr/>
      </dsp:nvSpPr>
      <dsp:spPr>
        <a:xfrm>
          <a:off x="353567" y="4630156"/>
          <a:ext cx="8132064" cy="82296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r">
              <a:defRPr sz="1200"/>
            </a:lvl1pPr>
          </a:lstStyle>
          <a:p>
            <a:fld id="{5E82DCC9-0BDB-4100-AB33-2B7EFC0B2743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r">
              <a:defRPr sz="1200"/>
            </a:lvl1pPr>
          </a:lstStyle>
          <a:p>
            <a:fld id="{B5BA5558-5F50-465B-91BF-01B2B1C92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0492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/>
          <a:lstStyle>
            <a:lvl1pPr algn="r">
              <a:defRPr sz="1200"/>
            </a:lvl1pPr>
          </a:lstStyle>
          <a:p>
            <a:fld id="{3EBEA906-AC62-4F10-B070-25FD6C97148F}" type="datetimeFigureOut">
              <a:rPr lang="en-US" smtClean="0"/>
              <a:pPr/>
              <a:t>7/30/14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701675"/>
            <a:ext cx="4675187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8" tIns="46879" rIns="93758" bIns="468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58" tIns="46879" rIns="93758" bIns="468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87265"/>
            <a:ext cx="3056414" cy="467836"/>
          </a:xfrm>
          <a:prstGeom prst="rect">
            <a:avLst/>
          </a:prstGeom>
        </p:spPr>
        <p:txBody>
          <a:bodyPr vert="horz" lIns="93758" tIns="46879" rIns="93758" bIns="46879" rtlCol="0" anchor="b"/>
          <a:lstStyle>
            <a:lvl1pPr algn="r">
              <a:defRPr sz="1200"/>
            </a:lvl1pPr>
          </a:lstStyle>
          <a:p>
            <a:fld id="{5B358F36-1077-4898-BB52-13FBC07EF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3047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310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 userDrawn="1"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54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A91AE-4824-1E47-8685-1B4320F57422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910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9D0672-70DF-A24B-90F4-D54AECDD3390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1545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7C83B-FFD8-8C43-A37C-C40FA87F1C11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8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2E17-FCA1-1543-B703-12D572F67094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351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700E-15C8-D147-9511-0615974845D3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472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7EC-EAFE-4040-B7DB-D0C8F89A00A0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668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FB36-8435-E446-B49A-5601833D36A7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4943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0E6F-42A5-0D44-B231-B769528ECDC5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6032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A8DD6-DA49-5240-B816-3A15E431EDBA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0708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5AF6A-7119-6448-99DA-12B64C6690E8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006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549A59-C918-D541-AAB9-984A053A801E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93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3486-4D83-2748-81DF-D0294303F4DE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4716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2463-ED9F-C343-BCBE-F3598A4E53F6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88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CC237-735F-2B45-A4FD-3B5838B35D3E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71681E-99E8-BC45-9CBB-9CB41F4CE656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1E213E-3A14-4161-A979-46019DBF7C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701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5AF299-3D27-2E4D-82E7-F23622779B01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809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959540-C620-2B45-AC45-6D771ABF2BCA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07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0BE11-8D97-7B47-83D4-E40AAA78DD7B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5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FDD127-D355-2E40-90CD-2D56259A3FDD}" type="datetime1">
              <a:rPr lang="en-US" smtClean="0"/>
              <a:pPr/>
              <a:t>7/30/14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000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FB3CAE-45C7-A741-93AE-4FC9287D2D0A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1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0C02D-DF04-784B-BE82-A6AD7317D165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F8C6F8-5897-4703-A882-F3403AC3E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17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491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91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i="0" kern="1200">
          <a:solidFill>
            <a:srgbClr val="BDF752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4917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FC73-2B28-C243-80D2-564BA0A6E00F}" type="datetime1">
              <a:rPr lang="en-US" smtClean="0"/>
              <a:pPr/>
              <a:t>7/30/14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B428A-21B2-401B-9404-290DF64D1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49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7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6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3" Type="http://schemas.microsoft.com/office/2007/relationships/hdphoto" Target="../media/hdphoto2.wdp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gif"/><Relationship Id="rId5" Type="http://schemas.openxmlformats.org/officeDocument/2006/relationships/image" Target="../media/image31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6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4" Type="http://schemas.openxmlformats.org/officeDocument/2006/relationships/image" Target="../media/image14.png"/><Relationship Id="rId10" Type="http://schemas.openxmlformats.org/officeDocument/2006/relationships/image" Target="../media/image20.jpeg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9" Type="http://schemas.openxmlformats.org/officeDocument/2006/relationships/image" Target="../media/image19.png"/><Relationship Id="rId3" Type="http://schemas.openxmlformats.org/officeDocument/2006/relationships/image" Target="../media/image13.png"/><Relationship Id="rId6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514" y="262792"/>
            <a:ext cx="7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SASA!</a:t>
            </a:r>
            <a:r>
              <a:rPr lang="en-US" sz="2400" b="1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Study Results</a:t>
            </a:r>
          </a:p>
          <a:p>
            <a:r>
              <a:rPr lang="en-US" sz="2000" i="1" dirty="0">
                <a:solidFill>
                  <a:schemeClr val="bg1"/>
                </a:solidFill>
                <a:latin typeface="Corbel"/>
                <a:cs typeface="Corbel"/>
              </a:rPr>
              <a:t>u</a:t>
            </a:r>
            <a:r>
              <a:rPr lang="en-US" sz="2000" i="1" dirty="0" smtClean="0">
                <a:solidFill>
                  <a:schemeClr val="bg1"/>
                </a:solidFill>
                <a:latin typeface="Corbel"/>
                <a:cs typeface="Corbel"/>
              </a:rPr>
              <a:t>nderstanding the impact of preventing violence against women and HIV</a:t>
            </a:r>
          </a:p>
        </p:txBody>
      </p:sp>
      <p:pic>
        <p:nvPicPr>
          <p:cNvPr id="3" name="Picture 2" descr="RaisingVoices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54523" y="5898400"/>
            <a:ext cx="2181766" cy="728164"/>
          </a:xfrm>
          <a:prstGeom prst="rect">
            <a:avLst/>
          </a:prstGeom>
        </p:spPr>
      </p:pic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96640" y="5975557"/>
            <a:ext cx="1133715" cy="545331"/>
          </a:xfrm>
          <a:prstGeom prst="rect">
            <a:avLst/>
          </a:prstGeom>
        </p:spPr>
      </p:pic>
      <p:pic>
        <p:nvPicPr>
          <p:cNvPr id="6" name="Picture 5" descr="CEDOVI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1623" y="5808923"/>
            <a:ext cx="773206" cy="840441"/>
          </a:xfrm>
          <a:prstGeom prst="rect">
            <a:avLst/>
          </a:prstGeom>
        </p:spPr>
      </p:pic>
      <p:pic>
        <p:nvPicPr>
          <p:cNvPr id="7" name="Picture 6" descr="MakerereUniversit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3030" y="5898400"/>
            <a:ext cx="1628275" cy="661486"/>
          </a:xfrm>
          <a:prstGeom prst="rect">
            <a:avLst/>
          </a:prstGeom>
        </p:spPr>
      </p:pic>
      <p:pic>
        <p:nvPicPr>
          <p:cNvPr id="1026" name="Picture 2" descr="C:\Users\Lori Michau\Dropbox\SASA! PPT\april29-78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346" b="26187"/>
          <a:stretch/>
        </p:blipFill>
        <p:spPr bwMode="auto">
          <a:xfrm>
            <a:off x="1" y="1593650"/>
            <a:ext cx="9144000" cy="396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8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7769" y="472740"/>
            <a:ext cx="601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Cluster Trial Design</a:t>
            </a:r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2191" y="1453662"/>
            <a:ext cx="4616376" cy="7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SzPct val="90000"/>
              <a:buNone/>
            </a:pPr>
            <a:r>
              <a:rPr lang="en-GB" sz="440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lang="en-GB" sz="2800" dirty="0" smtClean="0">
                <a:solidFill>
                  <a:srgbClr val="FFFFFF"/>
                </a:solidFill>
                <a:latin typeface="Corbel"/>
                <a:cs typeface="Corbel"/>
              </a:rPr>
              <a:t> intervention &amp; </a:t>
            </a:r>
            <a:r>
              <a:rPr lang="en-GB" sz="4400" dirty="0" smtClean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lang="en-GB" sz="2800" dirty="0" smtClean="0">
                <a:solidFill>
                  <a:srgbClr val="FFFFFF"/>
                </a:solidFill>
                <a:latin typeface="Corbel"/>
                <a:cs typeface="Corbel"/>
              </a:rPr>
              <a:t> control communities</a:t>
            </a:r>
          </a:p>
          <a:p>
            <a:pPr marL="0" indent="0">
              <a:lnSpc>
                <a:spcPct val="80000"/>
              </a:lnSpc>
              <a:buSzPct val="90000"/>
              <a:buNone/>
            </a:pPr>
            <a:endParaRPr lang="en-GB" sz="2000" i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lnSpc>
                <a:spcPct val="80000"/>
              </a:lnSpc>
              <a:buSzPct val="90000"/>
              <a:buNone/>
            </a:pP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Baseline 2008</a:t>
            </a:r>
          </a:p>
          <a:p>
            <a:pPr marL="0" indent="0">
              <a:lnSpc>
                <a:spcPct val="80000"/>
              </a:lnSpc>
              <a:buSzPct val="90000"/>
              <a:buNone/>
            </a:pP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Follow Up 2012</a:t>
            </a:r>
          </a:p>
          <a:p>
            <a:pPr marL="0" indent="0">
              <a:lnSpc>
                <a:spcPct val="80000"/>
              </a:lnSpc>
              <a:buSzPct val="90000"/>
              <a:buNone/>
            </a:pPr>
            <a:endParaRPr lang="en-GB" sz="2000" i="1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0" indent="0">
              <a:lnSpc>
                <a:spcPct val="80000"/>
              </a:lnSpc>
              <a:buSzPct val="90000"/>
              <a:buNone/>
            </a:pPr>
            <a:r>
              <a:rPr lang="en-GB" sz="2400" i="1" dirty="0" smtClean="0">
                <a:solidFill>
                  <a:schemeClr val="bg1"/>
                </a:solidFill>
                <a:latin typeface="Corbel"/>
                <a:cs typeface="Corbel"/>
              </a:rPr>
              <a:t>2.8 </a:t>
            </a:r>
            <a:r>
              <a:rPr lang="en-GB" sz="2400" i="1" dirty="0">
                <a:solidFill>
                  <a:schemeClr val="bg1"/>
                </a:solidFill>
                <a:latin typeface="Corbel"/>
                <a:cs typeface="Corbel"/>
              </a:rPr>
              <a:t>years of programming from </a:t>
            </a:r>
            <a:endParaRPr lang="en-GB" sz="2400" i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lnSpc>
                <a:spcPct val="80000"/>
              </a:lnSpc>
              <a:buSzPct val="90000"/>
              <a:buNone/>
            </a:pPr>
            <a:r>
              <a:rPr lang="en-GB" sz="2400" i="1" dirty="0" smtClean="0">
                <a:solidFill>
                  <a:schemeClr val="bg1"/>
                </a:solidFill>
                <a:latin typeface="Corbel"/>
                <a:cs typeface="Corbel"/>
              </a:rPr>
              <a:t>May </a:t>
            </a:r>
            <a:r>
              <a:rPr lang="en-GB" sz="2400" i="1" dirty="0">
                <a:solidFill>
                  <a:schemeClr val="bg1"/>
                </a:solidFill>
                <a:latin typeface="Corbel"/>
                <a:cs typeface="Corbel"/>
              </a:rPr>
              <a:t>2008 – December 2012 </a:t>
            </a:r>
          </a:p>
          <a:p>
            <a:pPr marL="288925" lvl="1" indent="0">
              <a:buNone/>
            </a:pPr>
            <a:r>
              <a:rPr lang="en-GB" sz="2400" i="1" dirty="0" smtClean="0">
                <a:solidFill>
                  <a:schemeClr val="bg1"/>
                </a:solidFill>
                <a:latin typeface="Corbel"/>
                <a:cs typeface="Corbel"/>
              </a:rPr>
              <a:t>(programming </a:t>
            </a:r>
            <a:r>
              <a:rPr lang="en-GB" sz="2400" i="1" dirty="0">
                <a:solidFill>
                  <a:schemeClr val="bg1"/>
                </a:solidFill>
                <a:latin typeface="Corbel"/>
                <a:cs typeface="Corbel"/>
              </a:rPr>
              <a:t>suspended during periods of political </a:t>
            </a:r>
            <a:r>
              <a:rPr lang="en-GB" sz="2400" i="1" dirty="0" smtClean="0">
                <a:solidFill>
                  <a:schemeClr val="bg1"/>
                </a:solidFill>
                <a:latin typeface="Corbel"/>
                <a:cs typeface="Corbel"/>
              </a:rPr>
              <a:t>unrest)</a:t>
            </a:r>
            <a:endParaRPr lang="en-GB" sz="2400" dirty="0" smtClean="0">
              <a:solidFill>
                <a:srgbClr val="FFFFFF"/>
              </a:solidFill>
              <a:latin typeface="Corbel"/>
              <a:cs typeface="Corb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177"/>
          <a:stretch/>
        </p:blipFill>
        <p:spPr bwMode="auto">
          <a:xfrm>
            <a:off x="5231063" y="2004249"/>
            <a:ext cx="3930744" cy="434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4437" y="1621369"/>
            <a:ext cx="206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KAMPALA DISTRICT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1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8491" y="576384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EFD34A"/>
                </a:solidFill>
                <a:latin typeface="Corbel"/>
                <a:cs typeface="Corbel"/>
              </a:rPr>
              <a:t>Primary </a:t>
            </a:r>
            <a:r>
              <a:rPr lang="en-GB" sz="4000" dirty="0">
                <a:solidFill>
                  <a:srgbClr val="EFD34A"/>
                </a:solidFill>
                <a:latin typeface="Corbel"/>
                <a:cs typeface="Corbel"/>
              </a:rPr>
              <a:t>O</a:t>
            </a:r>
            <a:r>
              <a:rPr lang="en-GB" sz="4000" dirty="0" smtClean="0">
                <a:solidFill>
                  <a:srgbClr val="EFD34A"/>
                </a:solidFill>
                <a:latin typeface="Corbel"/>
                <a:cs typeface="Corbel"/>
              </a:rPr>
              <a:t>utcomes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08491" y="1493753"/>
            <a:ext cx="7590202" cy="536424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Acceptability of men’s use of physical violence against  their partner (women, men) </a:t>
            </a: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Acceptability of when a woman can refuse sex (women, men)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Experience of physical acts of violence from partner in past year (women)</a:t>
            </a: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Women’s perceptions of appropriateness of </a:t>
            </a: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responses experienced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 (women)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512064" indent="-457200">
              <a:spcBef>
                <a:spcPct val="0"/>
              </a:spcBef>
              <a:buSzPct val="75000"/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Reported sexual concurrency in past year among men (men)</a:t>
            </a:r>
            <a:endParaRPr lang="en-GB" sz="2400" dirty="0" smtClean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19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3419322"/>
              </p:ext>
            </p:extLst>
          </p:nvPr>
        </p:nvGraphicFramePr>
        <p:xfrm>
          <a:off x="566618" y="1164342"/>
          <a:ext cx="7913075" cy="526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418"/>
                <a:gridCol w="1388739"/>
                <a:gridCol w="1188918"/>
              </a:tblGrid>
              <a:tr h="384867"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Corbel"/>
                          <a:cs typeface="Corbel"/>
                        </a:rPr>
                        <a:t>Expected</a:t>
                      </a:r>
                      <a:endParaRPr lang="en-US" b="0" dirty="0">
                        <a:solidFill>
                          <a:schemeClr val="bg1"/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orbel"/>
                          <a:cs typeface="Corbel"/>
                        </a:rPr>
                        <a:t>Observed</a:t>
                      </a:r>
                      <a:endParaRPr lang="en-US" b="0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90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Acceptability of men’s use of physical violence against their partner (women*, men)</a:t>
                      </a:r>
                      <a:endParaRPr lang="en-US" sz="1800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986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Acceptability that there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are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circumstances when a woman can refuse sex (women*, men*)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90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Experience of physical acts of violence from partner in past year (women*)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801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Women’s perceptions of appropriateness of responses to violence received*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1901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Reported sexual concurrency in past year</a:t>
                      </a:r>
                      <a:r>
                        <a:rPr lang="en-US" sz="1800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by 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men*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867">
                <a:tc gridSpan="3">
                  <a:txBody>
                    <a:bodyPr/>
                    <a:lstStyle/>
                    <a:p>
                      <a:endParaRPr lang="en-US" sz="1200" i="1" dirty="0" smtClean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  <a:p>
                      <a:r>
                        <a:rPr lang="en-US" sz="1200" i="1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*Significant or borderline significant in intention to treat or per protocol</a:t>
                      </a:r>
                      <a:r>
                        <a:rPr lang="en-US" sz="1200" i="1" baseline="0" dirty="0" smtClean="0">
                          <a:solidFill>
                            <a:srgbClr val="FFFFFF"/>
                          </a:solidFill>
                          <a:latin typeface="Corbel"/>
                          <a:cs typeface="Corbel"/>
                        </a:rPr>
                        <a:t> analysis</a:t>
                      </a:r>
                      <a:endParaRPr lang="en-US" sz="1200" i="1" dirty="0">
                        <a:solidFill>
                          <a:srgbClr val="FFFFFF"/>
                        </a:solidFill>
                        <a:latin typeface="Corbel"/>
                        <a:cs typeface="Corbe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6502148" y="1764323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381000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Trends in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Outcomes </a:t>
            </a:r>
            <a:endParaRPr lang="en-US" sz="4000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6502148" y="2692400"/>
            <a:ext cx="325316" cy="43375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502148" y="3600938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0800000">
            <a:off x="6504896" y="4514830"/>
            <a:ext cx="325316" cy="43375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502148" y="5339862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688303" y="1764323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0800000">
            <a:off x="7688303" y="2692400"/>
            <a:ext cx="325316" cy="43375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688303" y="3600938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80540" y="4514830"/>
            <a:ext cx="325316" cy="43375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688303" y="5339862"/>
            <a:ext cx="325316" cy="43375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49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466" y="3220180"/>
            <a:ext cx="8332776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i="1" dirty="0" smtClean="0">
                <a:solidFill>
                  <a:srgbClr val="EFD34A"/>
                </a:solidFill>
                <a:latin typeface="Corbel" pitchFamily="34" charset="0"/>
                <a:cs typeface="Corbel"/>
              </a:rPr>
              <a:t>SASA</a:t>
            </a:r>
            <a:r>
              <a:rPr lang="en-US" sz="1400" i="1" dirty="0" smtClean="0">
                <a:solidFill>
                  <a:srgbClr val="EFD34A"/>
                </a:solidFill>
                <a:latin typeface="Corbel" pitchFamily="34" charset="0"/>
                <a:cs typeface="Corbel"/>
              </a:rPr>
              <a:t> </a:t>
            </a:r>
            <a:r>
              <a:rPr lang="en-US" sz="4000" i="1" dirty="0" smtClean="0">
                <a:solidFill>
                  <a:srgbClr val="EFD34A"/>
                </a:solidFill>
                <a:latin typeface="Corbel" pitchFamily="34" charset="0"/>
                <a:cs typeface="Corbel"/>
              </a:rPr>
              <a:t>!</a:t>
            </a:r>
            <a:r>
              <a:rPr lang="en-US" i="1" dirty="0" smtClean="0">
                <a:solidFill>
                  <a:srgbClr val="EFD34A"/>
                </a:solidFill>
                <a:latin typeface="Corbel" pitchFamily="34" charset="0"/>
                <a:cs typeface="Corbel"/>
              </a:rPr>
              <a:t>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changed what people believe…</a:t>
            </a:r>
            <a:endParaRPr lang="en-US" sz="4000" dirty="0">
              <a:solidFill>
                <a:srgbClr val="EFD34A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865" y="4592713"/>
            <a:ext cx="9144000" cy="2265287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8189" y="2605597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-300" dirty="0" smtClean="0">
                <a:solidFill>
                  <a:srgbClr val="EFD34A"/>
                </a:solidFill>
                <a:latin typeface="Arial"/>
                <a:cs typeface="Arial"/>
              </a:rPr>
              <a:t>76%</a:t>
            </a:r>
            <a:endParaRPr lang="en-US" sz="7200" b="1" spc="-300" dirty="0">
              <a:solidFill>
                <a:srgbClr val="EFD34A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8016"/>
            <a:ext cx="845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Reduced social acceptance of physical violence in relationships*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922796" y="4280089"/>
            <a:ext cx="1722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orbel"/>
                <a:cs typeface="Corbel"/>
              </a:rPr>
              <a:t>* Statistically significant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0892" y="4593458"/>
            <a:ext cx="85383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“I have to behave well [and intervene in violence] with the help of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groups like 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SASA!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and 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the police, government in general.  However, I should be the first person to prevent the violence in the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community.” 	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Male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member</a:t>
            </a:r>
          </a:p>
          <a:p>
            <a:endParaRPr lang="en-US" sz="1900" i="1" dirty="0">
              <a:solidFill>
                <a:srgbClr val="EFD34A"/>
              </a:solidFill>
              <a:latin typeface="Corbel"/>
              <a:cs typeface="Corbel"/>
            </a:endParaRPr>
          </a:p>
          <a:p>
            <a:r>
              <a:rPr lang="en-US" sz="1900" dirty="0">
                <a:solidFill>
                  <a:srgbClr val="EFD34A"/>
                </a:solidFill>
                <a:latin typeface="Corbel"/>
                <a:cs typeface="Corbel"/>
              </a:rPr>
              <a:t>In the past we would just ignore if a man beat his wife but now I think it is not okay to ignore ...” 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cs typeface="Corbel"/>
              </a:rPr>
              <a:t>					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cs typeface="Corbel"/>
              </a:rPr>
              <a:t>Female </a:t>
            </a:r>
            <a:r>
              <a:rPr lang="en-US" sz="1900" i="1" dirty="0">
                <a:solidFill>
                  <a:srgbClr val="EFD34A"/>
                </a:solidFill>
                <a:latin typeface="Corbel"/>
                <a:cs typeface="Corbel"/>
              </a:rPr>
              <a:t>community member</a:t>
            </a:r>
          </a:p>
          <a:p>
            <a:endParaRPr lang="en-US" i="1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6887" y="2605597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-300" dirty="0" smtClean="0">
                <a:solidFill>
                  <a:srgbClr val="EFD34A"/>
                </a:solidFill>
                <a:latin typeface="Arial"/>
                <a:cs typeface="Arial"/>
              </a:rPr>
              <a:t>26%</a:t>
            </a:r>
            <a:endParaRPr lang="en-US" sz="7200" b="1" spc="-300" dirty="0">
              <a:solidFill>
                <a:srgbClr val="EFD34A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8189" y="3686953"/>
            <a:ext cx="2259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EFE8"/>
                </a:solidFill>
                <a:latin typeface="Corbel"/>
                <a:cs typeface="Corbel"/>
              </a:rPr>
              <a:t>In SASA! Communities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6954" y="3686953"/>
            <a:ext cx="2603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EFE8"/>
                </a:solidFill>
                <a:latin typeface="Corbel"/>
                <a:cs typeface="Corbel"/>
              </a:rPr>
              <a:t>In Control Communities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723" y="1780958"/>
            <a:ext cx="6079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FD34A"/>
                </a:solidFill>
                <a:latin typeface="Corbel"/>
                <a:cs typeface="Corbel"/>
              </a:rPr>
              <a:t>Percentage of  women and men who believe physical </a:t>
            </a:r>
          </a:p>
          <a:p>
            <a:pPr algn="ctr"/>
            <a:r>
              <a:rPr lang="en-US" sz="2000" b="1" dirty="0" smtClean="0">
                <a:solidFill>
                  <a:srgbClr val="EFD34A"/>
                </a:solidFill>
                <a:latin typeface="Corbel"/>
                <a:cs typeface="Corbel"/>
              </a:rPr>
              <a:t>violence against a partner is not acceptable*</a:t>
            </a:r>
            <a:endParaRPr lang="en-US" sz="2000" b="1" dirty="0">
              <a:solidFill>
                <a:srgbClr val="EFD34A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33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067429"/>
            <a:ext cx="9144000" cy="2790571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90934" y="3790430"/>
            <a:ext cx="1722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orbel"/>
                <a:cs typeface="Corbel"/>
              </a:rPr>
              <a:t>* Statistically significant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090" y="4539384"/>
            <a:ext cx="779929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“[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from attending SASA! activities] I learned that some of the things I used to do were not right at all...for instance I thought that whenever I needed sex I had to have it without her denying me.  I thought whenever I wanted sex, she would automatically want it.  So whenever she would refuse, I would get so enraged and we would fight”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Male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member</a:t>
            </a:r>
            <a:endParaRPr lang="en-US" sz="1900" i="1" dirty="0">
              <a:solidFill>
                <a:srgbClr val="EFD34A"/>
              </a:solidFill>
              <a:latin typeface="Corbel"/>
              <a:ea typeface="Calibri"/>
              <a:cs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1090" y="391886"/>
            <a:ext cx="7799294" cy="30757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/>
                <a:cs typeface="Corbel"/>
              </a:rPr>
              <a:t>In SASA! communities, </a:t>
            </a:r>
            <a:r>
              <a:rPr lang="en-US" sz="6600" b="1" dirty="0" smtClean="0">
                <a:solidFill>
                  <a:srgbClr val="EFD34A"/>
                </a:solidFill>
                <a:latin typeface="Corbel"/>
                <a:cs typeface="Corbel"/>
              </a:rPr>
              <a:t>28%</a:t>
            </a:r>
            <a:r>
              <a:rPr lang="en-US" sz="3600" dirty="0" smtClean="0">
                <a:solidFill>
                  <a:srgbClr val="EFD34A"/>
                </a:solidFill>
                <a:latin typeface="Corbel"/>
                <a:cs typeface="Corbel"/>
              </a:rPr>
              <a:t> more women and men believe it is acceptable for a woman to refuse sex </a:t>
            </a:r>
            <a:r>
              <a:rPr lang="en-US" sz="3600" dirty="0" smtClean="0">
                <a:solidFill>
                  <a:schemeClr val="bg1"/>
                </a:solidFill>
                <a:latin typeface="Corbel"/>
                <a:cs typeface="Corbel"/>
              </a:rPr>
              <a:t>than women and men in control communities.*</a:t>
            </a:r>
            <a:endParaRPr lang="en-US" sz="3600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57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723" y="3220180"/>
            <a:ext cx="8042030" cy="59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SASA! changed how people behave…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40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354051"/>
            <a:ext cx="9144000" cy="2503950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5705" y="505844"/>
            <a:ext cx="845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Levels of physical </a:t>
            </a:r>
            <a:r>
              <a:rPr lang="en-US" sz="4000" dirty="0" smtClean="0">
                <a:solidFill>
                  <a:srgbClr val="FFFFFF"/>
                </a:solidFill>
                <a:latin typeface="Corbel"/>
                <a:cs typeface="Corbel"/>
              </a:rPr>
              <a:t>partner violence against women </a:t>
            </a:r>
            <a:r>
              <a:rPr lang="en-US" sz="7200" b="1" dirty="0" smtClean="0">
                <a:solidFill>
                  <a:srgbClr val="EFD34A"/>
                </a:solidFill>
                <a:latin typeface="Corbel"/>
                <a:cs typeface="Corbel"/>
              </a:rPr>
              <a:t>52</a:t>
            </a:r>
            <a:r>
              <a:rPr lang="en-US" sz="7200" b="1" dirty="0">
                <a:solidFill>
                  <a:srgbClr val="EFD34A"/>
                </a:solidFill>
                <a:latin typeface="Corbel"/>
                <a:cs typeface="Corbel"/>
              </a:rPr>
              <a:t>%</a:t>
            </a:r>
            <a:r>
              <a:rPr lang="en-US" sz="40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lower</a:t>
            </a:r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lang="en-US" sz="4000" smtClean="0">
                <a:solidFill>
                  <a:srgbClr val="FFFFFF"/>
                </a:solidFill>
                <a:latin typeface="Corbel"/>
                <a:cs typeface="Corbel"/>
              </a:rPr>
              <a:t>in </a:t>
            </a:r>
          </a:p>
          <a:p>
            <a:r>
              <a:rPr lang="en-US" sz="4000" dirty="0" smtClean="0">
                <a:solidFill>
                  <a:srgbClr val="FFFFFF"/>
                </a:solidFill>
                <a:latin typeface="Corbel"/>
                <a:cs typeface="Corbel"/>
              </a:rPr>
              <a:t>SASA</a:t>
            </a:r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! communities than in control communities*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6740" y="4077051"/>
            <a:ext cx="32271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orbel"/>
                <a:cs typeface="Corbel"/>
              </a:rPr>
              <a:t>* Borderline significance in per protocol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5861" y="4608122"/>
            <a:ext cx="809227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“I feel so proud of my marriage at this moment…now people admire us and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/>
            </a:r>
            <a:b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</a:b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our 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children…We do not quarrel neither do we use violence against our children…”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			Female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member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 </a:t>
            </a:r>
          </a:p>
          <a:p>
            <a:endParaRPr lang="en-US" sz="1900" dirty="0">
              <a:solidFill>
                <a:srgbClr val="EFD34A"/>
              </a:solidFill>
              <a:latin typeface="Corbel"/>
              <a:ea typeface="Calibri"/>
              <a:cs typeface="Corbel"/>
            </a:endParaRPr>
          </a:p>
          <a:p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“When it comes to me I have changed a lot.  I no longer beat her as I used to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, </a:t>
            </a:r>
          </a:p>
          <a:p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I no </a:t>
            </a:r>
            <a:r>
              <a:rPr lang="en-US" sz="1900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longer use abusive language on her…” </a:t>
            </a:r>
            <a:r>
              <a:rPr lang="en-US" sz="1900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sz="1900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Male </a:t>
            </a:r>
            <a:r>
              <a:rPr lang="en-US" sz="1900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member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9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959413"/>
            <a:ext cx="9144000" cy="2898588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5705" y="427664"/>
            <a:ext cx="84582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Women exposed to SASA! </a:t>
            </a:r>
            <a:r>
              <a:rPr lang="en-US" sz="7200" b="1" spc="-300" dirty="0" smtClean="0">
                <a:solidFill>
                  <a:srgbClr val="EFD34A"/>
                </a:solidFill>
                <a:latin typeface="Arial"/>
                <a:cs typeface="Arial"/>
              </a:rPr>
              <a:t>3</a:t>
            </a:r>
            <a:r>
              <a:rPr lang="en-US" sz="5400" b="1" spc="-300" dirty="0" smtClean="0">
                <a:solidFill>
                  <a:srgbClr val="43C4B7"/>
                </a:solidFill>
                <a:latin typeface="Arial"/>
                <a:cs typeface="Arial"/>
              </a:rPr>
              <a:t> </a:t>
            </a:r>
            <a:r>
              <a:rPr lang="en-US" sz="4000" spc="-300" dirty="0" smtClean="0">
                <a:solidFill>
                  <a:srgbClr val="EFD34A"/>
                </a:solidFill>
                <a:latin typeface="Corbel" pitchFamily="34" charset="0"/>
                <a:cs typeface="Arial"/>
              </a:rPr>
              <a:t>times</a:t>
            </a:r>
            <a:r>
              <a:rPr lang="en-US" sz="2800" b="1" spc="-300" dirty="0" smtClean="0">
                <a:solidFill>
                  <a:srgbClr val="EFD34A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more </a:t>
            </a: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likely</a:t>
            </a:r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 to receive helpful </a:t>
            </a:r>
            <a:r>
              <a:rPr lang="en-US" sz="4000" dirty="0" smtClean="0">
                <a:solidFill>
                  <a:srgbClr val="FFFFFF"/>
                </a:solidFill>
                <a:latin typeface="Corbel"/>
                <a:cs typeface="Corbel"/>
              </a:rPr>
              <a:t>support</a:t>
            </a:r>
          </a:p>
          <a:p>
            <a:pPr>
              <a:lnSpc>
                <a:spcPct val="90000"/>
              </a:lnSpc>
            </a:pPr>
            <a:endParaRPr lang="en-US" sz="1000" dirty="0">
              <a:solidFill>
                <a:srgbClr val="FFFFFF"/>
              </a:solidFill>
              <a:latin typeface="Corbel"/>
              <a:cs typeface="Corbel"/>
            </a:endParaRPr>
          </a:p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Corbel"/>
                <a:cs typeface="Corbel"/>
              </a:rPr>
              <a:t> than women </a:t>
            </a:r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not exposed to SASA!*</a:t>
            </a:r>
          </a:p>
        </p:txBody>
      </p:sp>
      <p:sp>
        <p:nvSpPr>
          <p:cNvPr id="2" name="Rectangle 1"/>
          <p:cNvSpPr/>
          <p:nvPr/>
        </p:nvSpPr>
        <p:spPr>
          <a:xfrm>
            <a:off x="5686038" y="3606656"/>
            <a:ext cx="3227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orbel"/>
                <a:cs typeface="Corbel"/>
              </a:rPr>
              <a:t>* Borderline significance in per protocol analysis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091" y="4227235"/>
            <a:ext cx="7799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“Personally I was going through violence but I did not know what to do and where to go but when SASA! came, I </a:t>
            </a:r>
            <a:r>
              <a:rPr lang="en-US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realized </a:t>
            </a:r>
            <a:r>
              <a:rPr lang="en-US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I had support” </a:t>
            </a:r>
            <a:endParaRPr lang="en-US" i="1" dirty="0">
              <a:solidFill>
                <a:srgbClr val="EFD34A"/>
              </a:solidFill>
              <a:latin typeface="Corbel"/>
              <a:ea typeface="Calibri"/>
              <a:cs typeface="Corbel"/>
            </a:endParaRPr>
          </a:p>
          <a:p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			Female </a:t>
            </a:r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member </a:t>
            </a:r>
            <a:endParaRPr lang="en-US" i="1" dirty="0" smtClean="0">
              <a:solidFill>
                <a:srgbClr val="EFD34A"/>
              </a:solidFill>
              <a:latin typeface="Corbel"/>
              <a:ea typeface="Calibri"/>
              <a:cs typeface="Corbel"/>
            </a:endParaRPr>
          </a:p>
          <a:p>
            <a:endParaRPr lang="en-US" i="1" dirty="0">
              <a:solidFill>
                <a:srgbClr val="EFD34A"/>
              </a:solidFill>
              <a:latin typeface="Corbel"/>
              <a:ea typeface="Calibri"/>
              <a:cs typeface="Corbel"/>
            </a:endParaRPr>
          </a:p>
          <a:p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 </a:t>
            </a:r>
            <a:r>
              <a:rPr lang="en-US" dirty="0">
                <a:solidFill>
                  <a:srgbClr val="EFD34A"/>
                </a:solidFill>
              </a:rPr>
              <a:t>“Well this program is so good especially for us women.  Before this program… a man could beat you up or use any form of violence against a woman…but now we have a voice and they [services, police] listen to us” </a:t>
            </a:r>
            <a:endParaRPr lang="en-US" dirty="0" smtClean="0">
              <a:solidFill>
                <a:srgbClr val="EFD34A"/>
              </a:solidFill>
            </a:endParaRPr>
          </a:p>
          <a:p>
            <a:r>
              <a:rPr lang="en-US" dirty="0">
                <a:solidFill>
                  <a:srgbClr val="EFD34A"/>
                </a:solidFill>
              </a:rPr>
              <a:t>	</a:t>
            </a:r>
            <a:r>
              <a:rPr lang="en-US" dirty="0" smtClean="0">
                <a:solidFill>
                  <a:srgbClr val="EFD34A"/>
                </a:solidFill>
              </a:rPr>
              <a:t>				</a:t>
            </a:r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Female community member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497293"/>
            <a:ext cx="9144000" cy="2360707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7402" y="2358171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-300" dirty="0" smtClean="0">
                <a:solidFill>
                  <a:srgbClr val="EFD34A"/>
                </a:solidFill>
                <a:latin typeface="Arial"/>
                <a:cs typeface="Arial"/>
              </a:rPr>
              <a:t>27%</a:t>
            </a:r>
            <a:endParaRPr lang="en-US" sz="7200" b="1" spc="-300" dirty="0">
              <a:solidFill>
                <a:srgbClr val="EFD34A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4837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orbel"/>
                <a:cs typeface="Corbel"/>
              </a:rPr>
              <a:t>Lower levels of sexual concurrency among men in SASA! communities than in control communities*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9172" y="4227296"/>
            <a:ext cx="1722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orbel"/>
                <a:cs typeface="Corbel"/>
              </a:rPr>
              <a:t>* Statistically significant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1091" y="4929467"/>
            <a:ext cx="77992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“I think he became more faithful and I think he is still faithful because he has attended so many SASA! activities. You know you might start a relationship very well but then it can fail after sometime but I think because my husband has been exposed to SASA! this has helped him to be a good </a:t>
            </a:r>
            <a:r>
              <a:rPr lang="en-US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man.”</a:t>
            </a:r>
            <a:r>
              <a:rPr lang="en-US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 </a:t>
            </a:r>
          </a:p>
          <a:p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</a:t>
            </a:r>
            <a:r>
              <a:rPr lang="en-US" i="1" dirty="0" smtClean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				Female </a:t>
            </a:r>
            <a:r>
              <a:rPr lang="en-US" i="1" dirty="0">
                <a:solidFill>
                  <a:srgbClr val="EFD34A"/>
                </a:solidFill>
                <a:latin typeface="Corbel"/>
                <a:ea typeface="Calibri"/>
                <a:cs typeface="Corbel"/>
              </a:rPr>
              <a:t>community member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8162" y="2358170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-300" dirty="0" smtClean="0">
                <a:solidFill>
                  <a:srgbClr val="EFD34A"/>
                </a:solidFill>
                <a:latin typeface="Arial"/>
                <a:cs typeface="Arial"/>
              </a:rPr>
              <a:t>45%</a:t>
            </a:r>
            <a:endParaRPr lang="en-US" sz="7200" b="1" spc="-300" dirty="0">
              <a:solidFill>
                <a:srgbClr val="EFD34A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9424" y="3488426"/>
            <a:ext cx="2603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EFE8"/>
                </a:solidFill>
                <a:latin typeface="Corbel"/>
                <a:cs typeface="Corbel"/>
              </a:rPr>
              <a:t>In SASA! Communities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86954" y="3488425"/>
            <a:ext cx="2603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EFE8"/>
                </a:solidFill>
                <a:latin typeface="Corbel"/>
                <a:cs typeface="Corbel"/>
              </a:rPr>
              <a:t>In Control Communities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50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ri Michau\Dropbox\SASA! PPT\may4-3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8557"/>
          <a:stretch/>
        </p:blipFill>
        <p:spPr bwMode="auto">
          <a:xfrm>
            <a:off x="1" y="-3190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517" y="5032138"/>
            <a:ext cx="756955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400" spc="-150" dirty="0" smtClean="0">
                <a:solidFill>
                  <a:schemeClr val="bg1"/>
                </a:solidFill>
                <a:latin typeface="Corbel" pitchFamily="34" charset="0"/>
                <a:cs typeface="Corbel"/>
              </a:rPr>
              <a:t>Violence is preventable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5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950" y="1482685"/>
            <a:ext cx="55919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Corbel"/>
                <a:cs typeface="Corbel"/>
              </a:rPr>
              <a:t>What’s working</a:t>
            </a: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Community-led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activism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Focus on critical consciousness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Benefits-based, aspirational framing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Language of power 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950" y="460103"/>
            <a:ext cx="5073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Programmatic l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earning</a:t>
            </a:r>
            <a:endParaRPr lang="en-US" sz="4000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pic>
        <p:nvPicPr>
          <p:cNvPr id="6" name="Picture 5" descr="may16-21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836" t="13284" b="52186"/>
          <a:stretch/>
        </p:blipFill>
        <p:spPr>
          <a:xfrm>
            <a:off x="0" y="4417621"/>
            <a:ext cx="9144000" cy="244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9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5950" y="460103"/>
            <a:ext cx="5073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Programmatic l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earning</a:t>
            </a:r>
            <a:endParaRPr lang="en-US" sz="4000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950" y="1537229"/>
            <a:ext cx="6388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  <a:latin typeface="Corbel"/>
                <a:cs typeface="Corbel"/>
              </a:rPr>
              <a:t>What’s not working</a:t>
            </a: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Overemphasis on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gender </a:t>
            </a: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oles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  <a:p>
            <a:pPr marL="347472" lvl="1" indent="-256032">
              <a:spcAft>
                <a:spcPts val="1200"/>
              </a:spcAft>
              <a:buSzPct val="9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Inclusion of diverse types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of violence against women</a:t>
            </a:r>
            <a:endParaRPr lang="en-US"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2" name="Picture 1" descr="may9-1054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2869" b="31646"/>
          <a:stretch/>
        </p:blipFill>
        <p:spPr>
          <a:xfrm>
            <a:off x="0" y="4085111"/>
            <a:ext cx="9144000" cy="27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76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950" y="297873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Learning for the VAW prevention field</a:t>
            </a:r>
          </a:p>
        </p:txBody>
      </p:sp>
      <p:sp>
        <p:nvSpPr>
          <p:cNvPr id="2" name="Rectangle 1"/>
          <p:cNvSpPr/>
          <p:nvPr/>
        </p:nvSpPr>
        <p:spPr>
          <a:xfrm>
            <a:off x="486105" y="1005759"/>
            <a:ext cx="817179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indent="-256032"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Invest </a:t>
            </a: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in social norm change interventions at the community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level</a:t>
            </a:r>
          </a:p>
          <a:p>
            <a:pPr marL="91440">
              <a:buSzPct val="90000"/>
            </a:pPr>
            <a:endParaRPr lang="en-US" sz="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91440">
              <a:buSzPct val="90000"/>
            </a:pPr>
            <a:endParaRPr lang="en-US" sz="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347472" indent="-256032">
              <a:buSzPct val="90000"/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Meaningful community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impact can happen within project timeframes</a:t>
            </a:r>
          </a:p>
          <a:p>
            <a:pPr marL="91440">
              <a:buSzPct val="90000"/>
            </a:pPr>
            <a:endParaRPr lang="en-US" sz="8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347472" indent="-256032"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Intensity of programming important</a:t>
            </a:r>
          </a:p>
          <a:p>
            <a:pPr marL="91440">
              <a:buSzPct val="90000"/>
            </a:pPr>
            <a:endParaRPr lang="en-US" sz="800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347472" lvl="2" indent="-256032">
              <a:buSzPct val="90000"/>
              <a:buFont typeface="Arial"/>
              <a:buChar char="•"/>
            </a:pPr>
            <a:r>
              <a:rPr lang="en-US" sz="2200" dirty="0">
                <a:solidFill>
                  <a:srgbClr val="FFFFFF"/>
                </a:solidFill>
                <a:latin typeface="Corbel"/>
                <a:cs typeface="Corbel"/>
              </a:rPr>
              <a:t>A combination of communication channels are </a:t>
            </a: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important</a:t>
            </a:r>
          </a:p>
          <a:p>
            <a:pPr marL="91440" lvl="2">
              <a:buSzPct val="90000"/>
            </a:pPr>
            <a:endParaRPr lang="en-US" sz="700" strike="sngStrike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347472" lvl="2" indent="-256032">
              <a:buSzPct val="90000"/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Corbel"/>
                <a:cs typeface="Corbel"/>
              </a:rPr>
              <a:t>Requires strong organizational capacity to provide sustained support to community-led activities</a:t>
            </a:r>
          </a:p>
        </p:txBody>
      </p:sp>
      <p:pic>
        <p:nvPicPr>
          <p:cNvPr id="6" name="Picture 2" descr="C:\Users\Lori Michau\Dropbox\SASA! PPT\Q-ySDjjxtr6qfU50SjD-2wDW9gd5t294ui9ug-jYhk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9510" b="31686"/>
          <a:stretch/>
        </p:blipFill>
        <p:spPr bwMode="auto">
          <a:xfrm>
            <a:off x="0" y="4488869"/>
            <a:ext cx="9144000" cy="23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3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92" y="380326"/>
            <a:ext cx="6642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Moving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forward </a:t>
            </a: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with SASA!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12044" y="1309525"/>
            <a:ext cx="7675051" cy="324034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buSzPct val="90000"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Implemented in control communities</a:t>
            </a:r>
          </a:p>
          <a:p>
            <a:pPr marL="256032" indent="-256032">
              <a:buSzPct val="90000"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Currently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being used in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15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countries in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sub-Saharan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Africa by over 50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organizations </a:t>
            </a:r>
            <a:endParaRPr lang="en-US" sz="9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256032" indent="-256032">
              <a:buSzPct val="90000"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Used by Government of Uganda in 8 districts of </a:t>
            </a:r>
            <a:r>
              <a:rPr lang="en-US" sz="2400" dirty="0" err="1" smtClean="0">
                <a:solidFill>
                  <a:srgbClr val="FFFFFF"/>
                </a:solidFill>
                <a:latin typeface="Corbel"/>
                <a:cs typeface="Corbel"/>
              </a:rPr>
              <a:t>Busoga</a:t>
            </a:r>
            <a:endParaRPr lang="en-US" sz="900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256032" indent="-256032">
              <a:buSzPct val="90000"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Implemented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in diverse </a:t>
            </a: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settings by diverse groups</a:t>
            </a:r>
            <a:endParaRPr lang="en-US" sz="900" dirty="0">
              <a:solidFill>
                <a:srgbClr val="FFFFFF"/>
              </a:solidFill>
              <a:latin typeface="Corbel"/>
              <a:cs typeface="Corbel"/>
            </a:endParaRPr>
          </a:p>
          <a:p>
            <a:pPr marL="256032" indent="-256032">
              <a:buSzPct val="90000"/>
            </a:pPr>
            <a:r>
              <a:rPr lang="en-US" sz="2400" dirty="0" smtClean="0">
                <a:solidFill>
                  <a:srgbClr val="FFFFFF"/>
                </a:solidFill>
                <a:latin typeface="Corbel"/>
                <a:cs typeface="Corbel"/>
              </a:rPr>
              <a:t>Major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adaptations underway in </a:t>
            </a:r>
            <a:r>
              <a:rPr lang="en-US" sz="2400" dirty="0">
                <a:solidFill>
                  <a:srgbClr val="EFD34A"/>
                </a:solidFill>
                <a:latin typeface="Corbel"/>
                <a:cs typeface="Corbel"/>
              </a:rPr>
              <a:t>Haiti, Mongolia, Ethiopia </a:t>
            </a:r>
            <a:r>
              <a:rPr lang="en-US" sz="2400" dirty="0">
                <a:solidFill>
                  <a:srgbClr val="FFFFFF"/>
                </a:solidFill>
                <a:latin typeface="Corbel"/>
                <a:cs typeface="Corbel"/>
              </a:rPr>
              <a:t>and for </a:t>
            </a:r>
            <a:r>
              <a:rPr lang="en-US" sz="2400" dirty="0" smtClean="0">
                <a:solidFill>
                  <a:srgbClr val="EFD34A"/>
                </a:solidFill>
                <a:latin typeface="Corbel"/>
                <a:cs typeface="Corbel"/>
              </a:rPr>
              <a:t>faith-based communities.</a:t>
            </a:r>
            <a:endParaRPr lang="en-US" sz="2400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pic>
        <p:nvPicPr>
          <p:cNvPr id="1027" name="Picture 3" descr="C:\Users\Lori Michau\Dropbox\Advocate Creative Sharing\New-About Us\may17-4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283" b="31855"/>
          <a:stretch/>
        </p:blipFill>
        <p:spPr bwMode="auto">
          <a:xfrm>
            <a:off x="11878" y="4714499"/>
            <a:ext cx="9196468" cy="21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y9-590.jp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570" b="6862"/>
          <a:stretch/>
        </p:blipFill>
        <p:spPr>
          <a:xfrm>
            <a:off x="0" y="1219269"/>
            <a:ext cx="9144000" cy="43628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2540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EFD34A"/>
                </a:solidFill>
                <a:latin typeface="Corbel"/>
                <a:cs typeface="Corbel"/>
              </a:rPr>
              <a:t>Thank you</a:t>
            </a:r>
            <a:endParaRPr lang="en-US" dirty="0">
              <a:solidFill>
                <a:srgbClr val="EFD34A"/>
              </a:solidFill>
              <a:latin typeface="Corbel"/>
              <a:cs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215" y="4421119"/>
            <a:ext cx="2979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latin typeface="Corbel"/>
                <a:cs typeface="Corbel"/>
              </a:rPr>
              <a:t>www.raisingvoices.org</a:t>
            </a:r>
          </a:p>
          <a:p>
            <a:r>
              <a:rPr lang="en-US" sz="1600" i="1" dirty="0" smtClean="0">
                <a:latin typeface="Corbel"/>
                <a:cs typeface="Corbel"/>
              </a:rPr>
              <a:t>www.genderviolence.lshtm.ac.uk</a:t>
            </a:r>
            <a:endParaRPr lang="en-US" sz="1600" i="1" dirty="0">
              <a:latin typeface="Corbel"/>
              <a:cs typeface="Corbe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25441"/>
            <a:ext cx="9144000" cy="1162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IRISH.AID_GOV.2CO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6993" y="5788367"/>
            <a:ext cx="892593" cy="436684"/>
          </a:xfrm>
          <a:prstGeom prst="rect">
            <a:avLst/>
          </a:prstGeom>
        </p:spPr>
      </p:pic>
      <p:pic>
        <p:nvPicPr>
          <p:cNvPr id="9" name="Picture 8" descr="NoVo_logo_low-res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40734"/>
          <a:stretch/>
        </p:blipFill>
        <p:spPr>
          <a:xfrm>
            <a:off x="2951039" y="5959764"/>
            <a:ext cx="1546469" cy="285903"/>
          </a:xfrm>
          <a:prstGeom prst="rect">
            <a:avLst/>
          </a:prstGeom>
        </p:spPr>
      </p:pic>
      <p:pic>
        <p:nvPicPr>
          <p:cNvPr id="10" name="Picture 9" descr="srt-WEB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38802" y="6022647"/>
            <a:ext cx="2193345" cy="240079"/>
          </a:xfrm>
          <a:prstGeom prst="rect">
            <a:avLst/>
          </a:prstGeom>
        </p:spPr>
      </p:pic>
      <p:pic>
        <p:nvPicPr>
          <p:cNvPr id="11" name="Picture 10" descr="logo-3ie-international-initiative-for-impact-evaluation-or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97632" y="5895764"/>
            <a:ext cx="1465384" cy="372452"/>
          </a:xfrm>
          <a:prstGeom prst="rect">
            <a:avLst/>
          </a:prstGeom>
        </p:spPr>
      </p:pic>
      <p:pic>
        <p:nvPicPr>
          <p:cNvPr id="4098" name="Picture 2" descr="C:\Users\Public\Pictures\logos\hivos logoUSETH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7047" y="5661853"/>
            <a:ext cx="1038604" cy="7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smtClean="0">
                <a:latin typeface="Corbel"/>
                <a:cs typeface="Corbel"/>
              </a:rPr>
              <a:t>  </a:t>
            </a:r>
            <a:endParaRPr lang="en-US" sz="4000" i="1" dirty="0" smtClean="0">
              <a:latin typeface="Corbel"/>
              <a:cs typeface="Corbe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1256" y="5493544"/>
            <a:ext cx="8069263" cy="836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EFD34A"/>
                </a:solidFill>
                <a:latin typeface="Corbel"/>
                <a:cs typeface="Corbel"/>
              </a:rPr>
              <a:t>The </a:t>
            </a:r>
            <a:r>
              <a:rPr lang="en-US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SASA</a:t>
            </a:r>
            <a:r>
              <a:rPr lang="en-US" sz="1100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 </a:t>
            </a:r>
            <a:r>
              <a:rPr lang="en-US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!</a:t>
            </a:r>
            <a:r>
              <a:rPr lang="en-US" sz="2000" dirty="0" smtClean="0">
                <a:solidFill>
                  <a:srgbClr val="EFD34A"/>
                </a:solidFill>
                <a:latin typeface="Attract more women" pitchFamily="2" charset="0"/>
                <a:cs typeface="Corbel"/>
              </a:rPr>
              <a:t> </a:t>
            </a:r>
            <a:r>
              <a:rPr lang="en-US" dirty="0" smtClean="0">
                <a:solidFill>
                  <a:srgbClr val="EFD34A"/>
                </a:solidFill>
                <a:latin typeface="Corbel"/>
                <a:cs typeface="Corbel"/>
              </a:rPr>
              <a:t>Activist Kit</a:t>
            </a:r>
          </a:p>
        </p:txBody>
      </p:sp>
      <p:pic>
        <p:nvPicPr>
          <p:cNvPr id="4" name="Picture 3" descr="may4-3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7787" b="5937"/>
          <a:stretch/>
        </p:blipFill>
        <p:spPr>
          <a:xfrm>
            <a:off x="0" y="0"/>
            <a:ext cx="9144000" cy="51676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0977" y="5468621"/>
            <a:ext cx="407227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168275">
              <a:buFont typeface="Arial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  <a:latin typeface="Corbel"/>
                <a:cs typeface="Corbel"/>
              </a:rPr>
              <a:t>developed by Raising Voices</a:t>
            </a:r>
          </a:p>
          <a:p>
            <a:pPr marL="285750" indent="-168275"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orbel"/>
                <a:cs typeface="Corbel"/>
              </a:rPr>
              <a:t>community </a:t>
            </a:r>
            <a:r>
              <a:rPr lang="en-US" sz="1600" i="1" dirty="0">
                <a:solidFill>
                  <a:schemeClr val="bg1"/>
                </a:solidFill>
                <a:latin typeface="Corbel"/>
                <a:cs typeface="Corbel"/>
              </a:rPr>
              <a:t>mobilization </a:t>
            </a:r>
            <a:r>
              <a:rPr lang="en-US" sz="1600" i="1" dirty="0" smtClean="0">
                <a:solidFill>
                  <a:schemeClr val="bg1"/>
                </a:solidFill>
                <a:latin typeface="Corbel"/>
                <a:cs typeface="Corbel"/>
              </a:rPr>
              <a:t>approach</a:t>
            </a:r>
          </a:p>
          <a:p>
            <a:pPr marL="285750" indent="-168275">
              <a:buFont typeface="Arial" pitchFamily="34" charset="0"/>
              <a:buChar char="•"/>
            </a:pPr>
            <a:r>
              <a:rPr lang="en-US" sz="1600" i="1" dirty="0" smtClean="0">
                <a:solidFill>
                  <a:schemeClr val="bg1"/>
                </a:solidFill>
                <a:latin typeface="Corbel"/>
                <a:cs typeface="Corbel"/>
              </a:rPr>
              <a:t>changing </a:t>
            </a:r>
            <a:r>
              <a:rPr lang="en-US" sz="1600" i="1" dirty="0">
                <a:solidFill>
                  <a:schemeClr val="bg1"/>
                </a:solidFill>
                <a:latin typeface="Corbel"/>
                <a:cs typeface="Corbel"/>
              </a:rPr>
              <a:t>social norms that perpetuate </a:t>
            </a:r>
            <a:r>
              <a:rPr lang="en-US" sz="1600" i="1" dirty="0" smtClean="0">
                <a:solidFill>
                  <a:schemeClr val="bg1"/>
                </a:solidFill>
                <a:latin typeface="Corbel"/>
                <a:cs typeface="Corbel"/>
              </a:rPr>
              <a:t>violence against women </a:t>
            </a:r>
            <a:r>
              <a:rPr lang="en-US" sz="1600" i="1" dirty="0">
                <a:solidFill>
                  <a:schemeClr val="bg1"/>
                </a:solidFill>
                <a:latin typeface="Corbel"/>
                <a:cs typeface="Corbel"/>
              </a:rPr>
              <a:t>and </a:t>
            </a:r>
            <a:r>
              <a:rPr lang="en-US" sz="1600" i="1" dirty="0" smtClean="0">
                <a:solidFill>
                  <a:schemeClr val="bg1"/>
                </a:solidFill>
                <a:latin typeface="Corbel"/>
                <a:cs typeface="Corbel"/>
              </a:rPr>
              <a:t>HIV</a:t>
            </a:r>
            <a:endParaRPr lang="en-US" sz="1600" i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792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85998"/>
            <a:ext cx="8305800" cy="75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EFD34A"/>
                </a:solidFill>
              </a:rPr>
              <a:t>The SASA! Approach: How it works</a:t>
            </a:r>
            <a:endParaRPr lang="en-US" sz="4000" dirty="0">
              <a:solidFill>
                <a:srgbClr val="EFD34A"/>
              </a:solidFill>
            </a:endParaRPr>
          </a:p>
        </p:txBody>
      </p:sp>
      <p:cxnSp>
        <p:nvCxnSpPr>
          <p:cNvPr id="3" name="Curved Connector 2"/>
          <p:cNvCxnSpPr/>
          <p:nvPr/>
        </p:nvCxnSpPr>
        <p:spPr>
          <a:xfrm>
            <a:off x="1066800" y="1600200"/>
            <a:ext cx="1524000" cy="1143000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12720" y="2493020"/>
            <a:ext cx="176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Awareness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>
            <a:off x="4477177" y="2819400"/>
            <a:ext cx="1254257" cy="1219200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58104" y="3930134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Support</a:t>
            </a:r>
            <a:endParaRPr lang="en-US" sz="2800" dirty="0"/>
          </a:p>
        </p:txBody>
      </p:sp>
      <p:cxnSp>
        <p:nvCxnSpPr>
          <p:cNvPr id="7" name="Curved Connector 6"/>
          <p:cNvCxnSpPr/>
          <p:nvPr/>
        </p:nvCxnSpPr>
        <p:spPr>
          <a:xfrm>
            <a:off x="7109756" y="4236720"/>
            <a:ext cx="1079425" cy="1371600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62719" y="121920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Action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1349940"/>
              </p:ext>
            </p:extLst>
          </p:nvPr>
        </p:nvGraphicFramePr>
        <p:xfrm>
          <a:off x="152400" y="1219200"/>
          <a:ext cx="8839200" cy="5486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188175" y="12192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096000"/>
            <a:ext cx="736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nvolving  community members, leaders and institutions to build critical mass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1219200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1219200"/>
            <a:ext cx="64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8845" y="1219200"/>
            <a:ext cx="122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Awareness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2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5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EFD34A"/>
                </a:solidFill>
              </a:rPr>
              <a:t>SASA! Strategies</a:t>
            </a:r>
            <a:endParaRPr lang="en-US" dirty="0">
              <a:solidFill>
                <a:srgbClr val="EFD34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228600"/>
            <a:ext cx="8153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579563"/>
            <a:ext cx="4416425" cy="5049837"/>
          </a:xfrm>
          <a:prstGeom prst="rect">
            <a:avLst/>
          </a:prstGeom>
        </p:spPr>
        <p:txBody>
          <a:bodyPr/>
          <a:lstStyle/>
          <a:p>
            <a:pPr marL="3175" indent="14288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Multiple strategies to reach out to all levels in the community to affect social norm change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2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Local Activism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11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Media and Advocacy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105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Communication Materials</a:t>
            </a:r>
          </a:p>
          <a:p>
            <a:pPr marL="320040" indent="-320040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Training</a:t>
            </a:r>
          </a:p>
          <a:p>
            <a:pPr marL="38100" indent="14288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8100" indent="14288" fontAlgn="auto">
              <a:spcBef>
                <a:spcPct val="200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Content 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cs typeface="+mn-cs"/>
              </a:rPr>
              <a:t>evolves with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+mn-cs"/>
              </a:rPr>
              <a:t>each phase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8842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1365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21285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371600"/>
            <a:ext cx="102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18827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13160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16160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Slide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62400"/>
            <a:ext cx="1701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29200"/>
            <a:ext cx="3208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50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0557"/>
            <a:ext cx="7723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EFD34A"/>
                </a:solidFill>
              </a:rPr>
              <a:t>Three critical components of SASA</a:t>
            </a:r>
            <a:r>
              <a:rPr lang="en-US" sz="4000" dirty="0" smtClean="0">
                <a:solidFill>
                  <a:srgbClr val="EFD34A"/>
                </a:solidFill>
              </a:rPr>
              <a:t>!</a:t>
            </a:r>
            <a:endParaRPr lang="en-US" sz="4000" dirty="0">
              <a:solidFill>
                <a:srgbClr val="EFD34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25788"/>
            <a:ext cx="78139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Process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phasing in ideas systematically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lead by community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Reach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creating critical mass across all sectors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multiple strategies for intense exposure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Content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language of power is provocative</a:t>
            </a:r>
          </a:p>
          <a:p>
            <a:pPr lvl="1"/>
            <a:r>
              <a:rPr lang="en-US" sz="2800" i="1" dirty="0">
                <a:solidFill>
                  <a:schemeClr val="bg1"/>
                </a:solidFill>
              </a:rPr>
              <a:t>	</a:t>
            </a:r>
            <a:r>
              <a:rPr lang="en-US" sz="2800" i="1" dirty="0" smtClean="0">
                <a:solidFill>
                  <a:schemeClr val="bg1"/>
                </a:solidFill>
              </a:rPr>
              <a:t>decreases defensiveness, gets personal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	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86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EFD34A"/>
                </a:solidFill>
              </a:rPr>
              <a:t>SASA! in Kampala</a:t>
            </a:r>
            <a:endParaRPr lang="en-US" dirty="0">
              <a:solidFill>
                <a:srgbClr val="EFD34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83" y="1389412"/>
            <a:ext cx="8704613" cy="46670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300" dirty="0" smtClean="0">
                <a:solidFill>
                  <a:schemeClr val="bg1"/>
                </a:solidFill>
                <a:latin typeface="Corbel"/>
                <a:cs typeface="Corbel"/>
              </a:rPr>
              <a:t>Over</a:t>
            </a:r>
            <a:r>
              <a:rPr lang="en-GB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GB" sz="5400" b="1" dirty="0" smtClean="0">
                <a:solidFill>
                  <a:srgbClr val="EFD34A"/>
                </a:solidFill>
                <a:latin typeface="Corbel"/>
                <a:cs typeface="Corbel"/>
              </a:rPr>
              <a:t>400</a:t>
            </a:r>
            <a:r>
              <a:rPr lang="en-GB" sz="1200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GB" sz="3300" dirty="0" smtClean="0">
                <a:solidFill>
                  <a:schemeClr val="bg1"/>
                </a:solidFill>
                <a:latin typeface="Corbel"/>
                <a:cs typeface="Corbel"/>
              </a:rPr>
              <a:t>activists </a:t>
            </a:r>
            <a:endParaRPr lang="en-GB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GB" sz="2200" i="1" dirty="0" smtClean="0">
                <a:solidFill>
                  <a:schemeClr val="bg1"/>
                </a:solidFill>
                <a:latin typeface="Corbel"/>
                <a:cs typeface="Corbel"/>
              </a:rPr>
              <a:t>‘regular’ women and men in community, local government and cultural leaders, </a:t>
            </a:r>
            <a:r>
              <a:rPr lang="en-GB" sz="2200" i="1" dirty="0" err="1" smtClean="0">
                <a:solidFill>
                  <a:schemeClr val="bg1"/>
                </a:solidFill>
                <a:latin typeface="Corbel"/>
                <a:cs typeface="Corbel"/>
              </a:rPr>
              <a:t>ssengas</a:t>
            </a:r>
            <a:r>
              <a:rPr lang="en-GB" sz="2200" i="1" dirty="0" smtClean="0">
                <a:solidFill>
                  <a:schemeClr val="bg1"/>
                </a:solidFill>
                <a:latin typeface="Corbel"/>
                <a:cs typeface="Corbel"/>
              </a:rPr>
              <a:t>, police, health care providers, drama activists, youth, </a:t>
            </a:r>
            <a:r>
              <a:rPr lang="en-GB" sz="2200" i="1" dirty="0" err="1" smtClean="0">
                <a:solidFill>
                  <a:schemeClr val="bg1"/>
                </a:solidFill>
                <a:latin typeface="Corbel"/>
                <a:cs typeface="Corbel"/>
              </a:rPr>
              <a:t>etc</a:t>
            </a:r>
            <a:endParaRPr lang="en-GB" sz="2200" i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GB" sz="3300" dirty="0" smtClean="0">
                <a:solidFill>
                  <a:schemeClr val="bg1"/>
                </a:solidFill>
                <a:latin typeface="Corbel"/>
                <a:cs typeface="Corbel"/>
              </a:rPr>
              <a:t>leading over </a:t>
            </a:r>
            <a:r>
              <a:rPr lang="en-GB" sz="5400" b="1" dirty="0" smtClean="0">
                <a:solidFill>
                  <a:srgbClr val="EFD34A"/>
                </a:solidFill>
                <a:latin typeface="Corbel"/>
                <a:cs typeface="Corbel"/>
              </a:rPr>
              <a:t>11,000</a:t>
            </a:r>
            <a:r>
              <a:rPr lang="en-GB" b="1" dirty="0" smtClean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GB" sz="3400" dirty="0">
                <a:solidFill>
                  <a:schemeClr val="bg1"/>
                </a:solidFill>
                <a:latin typeface="Corbel"/>
                <a:cs typeface="Corbel"/>
              </a:rPr>
              <a:t>activities </a:t>
            </a:r>
            <a:endParaRPr lang="en-GB" sz="3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GB" sz="2200" i="1" dirty="0">
                <a:solidFill>
                  <a:schemeClr val="bg1"/>
                </a:solidFill>
                <a:latin typeface="Corbel"/>
                <a:cs typeface="Corbel"/>
              </a:rPr>
              <a:t>c</a:t>
            </a:r>
            <a:r>
              <a:rPr lang="en-GB" sz="2200" i="1" dirty="0" smtClean="0">
                <a:solidFill>
                  <a:schemeClr val="bg1"/>
                </a:solidFill>
                <a:latin typeface="Corbel"/>
                <a:cs typeface="Corbel"/>
              </a:rPr>
              <a:t>ommunity conversations, door-t0-door discussions, quick chats, trainings, public events, poster discussions, community meetings, film shows, soap opera groups, </a:t>
            </a:r>
            <a:r>
              <a:rPr lang="en-GB" sz="2200" i="1" dirty="0" err="1" smtClean="0">
                <a:solidFill>
                  <a:schemeClr val="bg1"/>
                </a:solidFill>
                <a:latin typeface="Corbel"/>
                <a:cs typeface="Corbel"/>
              </a:rPr>
              <a:t>etc</a:t>
            </a:r>
            <a:endParaRPr lang="en-GB" sz="2200" i="1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GB" sz="3400" dirty="0" smtClean="0">
                <a:solidFill>
                  <a:schemeClr val="bg1"/>
                </a:solidFill>
                <a:latin typeface="Corbel"/>
                <a:cs typeface="Corbel"/>
              </a:rPr>
              <a:t>reaching </a:t>
            </a:r>
            <a:r>
              <a:rPr lang="en-GB" sz="3400" dirty="0">
                <a:solidFill>
                  <a:schemeClr val="bg1"/>
                </a:solidFill>
                <a:latin typeface="Corbel"/>
                <a:cs typeface="Corbel"/>
              </a:rPr>
              <a:t>more than </a:t>
            </a:r>
            <a:r>
              <a:rPr lang="en-GB" sz="5400" b="1" dirty="0">
                <a:solidFill>
                  <a:srgbClr val="EFD34A"/>
                </a:solidFill>
                <a:latin typeface="Corbel"/>
                <a:cs typeface="Corbel"/>
              </a:rPr>
              <a:t>260,000</a:t>
            </a:r>
            <a:r>
              <a:rPr lang="en-GB" b="1" dirty="0">
                <a:solidFill>
                  <a:schemeClr val="bg1"/>
                </a:solidFill>
                <a:latin typeface="Corbel"/>
                <a:cs typeface="Corbel"/>
              </a:rPr>
              <a:t> </a:t>
            </a:r>
            <a:r>
              <a:rPr lang="en-GB" sz="3400" dirty="0" smtClean="0">
                <a:solidFill>
                  <a:schemeClr val="bg1"/>
                </a:solidFill>
                <a:latin typeface="Corbel"/>
                <a:cs typeface="Corbel"/>
              </a:rPr>
              <a:t>community members in 6 parishes in </a:t>
            </a:r>
            <a:r>
              <a:rPr lang="en-GB" sz="3400" dirty="0" err="1" smtClean="0">
                <a:solidFill>
                  <a:schemeClr val="bg1"/>
                </a:solidFill>
                <a:latin typeface="Corbel"/>
                <a:cs typeface="Corbel"/>
              </a:rPr>
              <a:t>Makindye</a:t>
            </a:r>
            <a:r>
              <a:rPr lang="en-GB" sz="3400" dirty="0" smtClean="0">
                <a:solidFill>
                  <a:schemeClr val="bg1"/>
                </a:solidFill>
                <a:latin typeface="Corbel"/>
                <a:cs typeface="Corbel"/>
              </a:rPr>
              <a:t> and </a:t>
            </a:r>
            <a:r>
              <a:rPr lang="en-GB" sz="3400" dirty="0" err="1" smtClean="0">
                <a:solidFill>
                  <a:schemeClr val="bg1"/>
                </a:solidFill>
                <a:latin typeface="Corbel"/>
                <a:cs typeface="Corbel"/>
              </a:rPr>
              <a:t>Rubaga</a:t>
            </a:r>
            <a:endParaRPr lang="en-GB" sz="3400" dirty="0">
              <a:solidFill>
                <a:schemeClr val="bg1"/>
              </a:solidFill>
              <a:latin typeface="Corbel"/>
              <a:cs typeface="Corbel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1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74783"/>
            <a:ext cx="7772400" cy="8538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 smtClean="0">
                <a:solidFill>
                  <a:srgbClr val="EFD34A"/>
                </a:solidFill>
                <a:latin typeface="Corbel"/>
                <a:cs typeface="Corbel"/>
              </a:rPr>
              <a:t>SASA! Study 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708400"/>
            <a:ext cx="4572000" cy="2579077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278923"/>
            <a:ext cx="4572000" cy="257907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0" y="1709615"/>
            <a:ext cx="4572000" cy="2579077"/>
          </a:xfrm>
          <a:prstGeom prst="rect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4278923"/>
            <a:ext cx="4572000" cy="2579077"/>
          </a:xfrm>
          <a:prstGeom prst="rect">
            <a:avLst/>
          </a:prstGeom>
          <a:solidFill>
            <a:schemeClr val="accent4">
              <a:lumMod val="20000"/>
              <a:lumOff val="80000"/>
              <a:alpha val="1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928" y="4783631"/>
            <a:ext cx="38002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rbel"/>
                <a:cs typeface="Corbel"/>
              </a:rPr>
              <a:t>Operations </a:t>
            </a:r>
            <a:r>
              <a:rPr lang="en-GB" sz="2400" b="1" dirty="0" smtClean="0">
                <a:solidFill>
                  <a:schemeClr val="bg1"/>
                </a:solidFill>
                <a:latin typeface="Corbel"/>
                <a:cs typeface="Corbel"/>
              </a:rPr>
              <a:t>Research</a:t>
            </a:r>
          </a:p>
          <a:p>
            <a:endParaRPr lang="en-GB" sz="2000" b="1" dirty="0">
              <a:solidFill>
                <a:srgbClr val="BDF752"/>
              </a:solidFill>
              <a:latin typeface="Corbel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6000+ process reports </a:t>
            </a:r>
            <a:b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750+ impact monitoring </a:t>
            </a:r>
            <a:b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6 </a:t>
            </a:r>
            <a:r>
              <a:rPr lang="en-GB" dirty="0">
                <a:solidFill>
                  <a:srgbClr val="FFFFFF"/>
                </a:solidFill>
                <a:latin typeface="Corbel"/>
                <a:cs typeface="Corbel"/>
              </a:rPr>
              <a:t>rapid assessment surveys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01208" y="1931278"/>
            <a:ext cx="363011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rbel"/>
                <a:cs typeface="Corbel"/>
              </a:rPr>
              <a:t>Qualitative Research</a:t>
            </a:r>
          </a:p>
          <a:p>
            <a:endParaRPr lang="en-GB" sz="2000" b="1" dirty="0">
              <a:solidFill>
                <a:srgbClr val="BDF752"/>
              </a:solidFill>
              <a:latin typeface="Corbel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Baseline: 64 </a:t>
            </a:r>
            <a:r>
              <a:rPr lang="en-GB" dirty="0">
                <a:solidFill>
                  <a:srgbClr val="FFFFFF"/>
                </a:solidFill>
                <a:latin typeface="Corbel"/>
                <a:cs typeface="Corbel"/>
              </a:rPr>
              <a:t>in-depth interviews </a:t>
            </a: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b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</a:br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	12 </a:t>
            </a:r>
            <a:r>
              <a:rPr lang="en-GB" dirty="0">
                <a:solidFill>
                  <a:srgbClr val="FFFFFF"/>
                </a:solidFill>
                <a:latin typeface="Corbel"/>
                <a:cs typeface="Corbel"/>
              </a:rPr>
              <a:t>FGDs </a:t>
            </a:r>
            <a:endParaRPr lang="en-GB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Follow up: 92 </a:t>
            </a:r>
            <a:r>
              <a:rPr lang="en-GB" dirty="0">
                <a:solidFill>
                  <a:srgbClr val="FFFFFF"/>
                </a:solidFill>
                <a:latin typeface="Corbel"/>
                <a:cs typeface="Corbel"/>
              </a:rPr>
              <a:t>in-depth interviews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928" y="1931278"/>
            <a:ext cx="3574312" cy="21544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Corbel"/>
                <a:cs typeface="Corbel"/>
              </a:rPr>
              <a:t>Cluster Randomized Controlled Trial</a:t>
            </a:r>
          </a:p>
          <a:p>
            <a:endParaRPr lang="en-GB" sz="1400" b="1" dirty="0">
              <a:solidFill>
                <a:schemeClr val="bg1"/>
              </a:solidFill>
              <a:latin typeface="Corbel" pitchFamily="34" charset="0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 pitchFamily="34" charset="0"/>
                <a:cs typeface="Corbel"/>
              </a:rPr>
              <a:t>Baseline: 1583 </a:t>
            </a:r>
            <a:r>
              <a:rPr lang="en-GB" dirty="0">
                <a:solidFill>
                  <a:srgbClr val="FFFFFF"/>
                </a:solidFill>
                <a:latin typeface="Corbel" pitchFamily="34" charset="0"/>
                <a:cs typeface="Corbel"/>
              </a:rPr>
              <a:t>respondents </a:t>
            </a:r>
            <a:endParaRPr lang="en-GB" dirty="0" smtClean="0">
              <a:solidFill>
                <a:srgbClr val="FFFFFF"/>
              </a:solidFill>
              <a:latin typeface="Corbel" pitchFamily="34" charset="0"/>
              <a:cs typeface="Corbel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Arial"/>
              </a:rPr>
              <a:t>       717 female 866 male</a:t>
            </a:r>
            <a:endParaRPr lang="en-GB" dirty="0">
              <a:solidFill>
                <a:srgbClr val="FFFFFF"/>
              </a:solidFill>
              <a:latin typeface="Corbel" pitchFamily="34" charset="0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 pitchFamily="34" charset="0"/>
                <a:cs typeface="Corbel"/>
              </a:rPr>
              <a:t>Follow up: 2649 respondents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rbel" pitchFamily="34" charset="0"/>
                <a:cs typeface="Arial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Arial"/>
              </a:rPr>
              <a:t>                1181 </a:t>
            </a:r>
            <a:r>
              <a:rPr lang="en-US" dirty="0">
                <a:solidFill>
                  <a:schemeClr val="bg1"/>
                </a:solidFill>
                <a:latin typeface="Corbel" pitchFamily="34" charset="0"/>
                <a:cs typeface="Arial"/>
              </a:rPr>
              <a:t>female </a:t>
            </a:r>
            <a:r>
              <a:rPr lang="en-US" dirty="0" smtClean="0">
                <a:solidFill>
                  <a:schemeClr val="bg1"/>
                </a:solidFill>
                <a:latin typeface="Corbel" pitchFamily="34" charset="0"/>
                <a:cs typeface="Arial"/>
              </a:rPr>
              <a:t>1468 mal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e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3195" y="4725795"/>
            <a:ext cx="342613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orbel"/>
                <a:cs typeface="Corbel"/>
              </a:rPr>
              <a:t>Costing Study</a:t>
            </a:r>
          </a:p>
          <a:p>
            <a:endParaRPr lang="en-GB" sz="2000" b="1" dirty="0">
              <a:solidFill>
                <a:srgbClr val="BDF752"/>
              </a:solidFill>
              <a:latin typeface="Corbel"/>
              <a:cs typeface="Corbel"/>
            </a:endParaRPr>
          </a:p>
          <a:p>
            <a:r>
              <a:rPr lang="en-GB" dirty="0" smtClean="0">
                <a:solidFill>
                  <a:srgbClr val="FFFFFF"/>
                </a:solidFill>
                <a:latin typeface="Corbel"/>
                <a:cs typeface="Corbel"/>
              </a:rPr>
              <a:t>Economic </a:t>
            </a:r>
            <a:r>
              <a:rPr lang="en-GB" dirty="0">
                <a:solidFill>
                  <a:srgbClr val="FFFFFF"/>
                </a:solidFill>
                <a:latin typeface="Corbel"/>
                <a:cs typeface="Corbel"/>
              </a:rPr>
              <a:t>costing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25168" y="2115880"/>
            <a:ext cx="287079" cy="148855"/>
          </a:xfrm>
          <a:prstGeom prst="rightArrow">
            <a:avLst/>
          </a:prstGeom>
          <a:solidFill>
            <a:srgbClr val="EFD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87614" y="2115880"/>
            <a:ext cx="287079" cy="148855"/>
          </a:xfrm>
          <a:prstGeom prst="rightArrow">
            <a:avLst/>
          </a:prstGeom>
          <a:solidFill>
            <a:srgbClr val="EFD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2901" y="4951225"/>
            <a:ext cx="287079" cy="148855"/>
          </a:xfrm>
          <a:prstGeom prst="rightArrow">
            <a:avLst/>
          </a:prstGeom>
          <a:solidFill>
            <a:srgbClr val="EFD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914197" y="4876797"/>
            <a:ext cx="287079" cy="148855"/>
          </a:xfrm>
          <a:prstGeom prst="rightArrow">
            <a:avLst/>
          </a:prstGeom>
          <a:solidFill>
            <a:srgbClr val="EFD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5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691" y="380326"/>
            <a:ext cx="8034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T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he </a:t>
            </a: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SASA! </a:t>
            </a:r>
            <a:r>
              <a:rPr lang="en-US" sz="4000" dirty="0" smtClean="0">
                <a:solidFill>
                  <a:srgbClr val="EFD34A"/>
                </a:solidFill>
                <a:latin typeface="Corbel"/>
                <a:cs typeface="Corbel"/>
              </a:rPr>
              <a:t>study breaks </a:t>
            </a:r>
            <a:r>
              <a:rPr lang="en-US" sz="4000" dirty="0">
                <a:solidFill>
                  <a:srgbClr val="EFD34A"/>
                </a:solidFill>
                <a:latin typeface="Corbel"/>
                <a:cs typeface="Corbel"/>
              </a:rPr>
              <a:t>new ground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08012" y="1306465"/>
            <a:ext cx="7636802" cy="26183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0896" indent="-256032">
              <a:spcBef>
                <a:spcPct val="0"/>
              </a:spcBef>
              <a:buSzPct val="90000"/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Current </a:t>
            </a: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evidence that violence is preventable assesses the impact among the direct recipients of intervention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programs</a:t>
            </a:r>
          </a:p>
          <a:p>
            <a:pPr marL="310896" indent="-256032">
              <a:spcBef>
                <a:spcPct val="0"/>
              </a:spcBef>
              <a:buSzPct val="90000"/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  <a:latin typeface="Corbel"/>
              <a:cs typeface="Corbel"/>
            </a:endParaRPr>
          </a:p>
          <a:p>
            <a:pPr marL="310896" indent="-256032">
              <a:spcBef>
                <a:spcPct val="0"/>
              </a:spcBef>
              <a:buSzPct val="9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First trial in sub-Saharan Africa to assess impact at community level of a VAW prevention </a:t>
            </a:r>
            <a:r>
              <a:rPr lang="en-US" sz="2400" dirty="0" smtClean="0">
                <a:solidFill>
                  <a:schemeClr val="bg1"/>
                </a:solidFill>
                <a:latin typeface="Corbel"/>
                <a:cs typeface="Corbel"/>
              </a:rPr>
              <a:t>intervention</a:t>
            </a:r>
            <a:endParaRPr lang="en-US" sz="2400" strike="sngStrike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pic>
        <p:nvPicPr>
          <p:cNvPr id="4" name="Picture 2" descr="S:\SASA! Photos\Kibuye0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t="43089" r="256" b="8334"/>
          <a:stretch/>
        </p:blipFill>
        <p:spPr bwMode="auto">
          <a:xfrm>
            <a:off x="1" y="3883217"/>
            <a:ext cx="9144000" cy="29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10219</TotalTime>
  <Words>1332</Words>
  <Application>Microsoft Office PowerPoint</Application>
  <PresentationFormat>On-screen Show (4:3)</PresentationFormat>
  <Paragraphs>185</Paragraphs>
  <Slides>24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Slide 1</vt:lpstr>
      <vt:lpstr>Slide 2</vt:lpstr>
      <vt:lpstr>Slide 3</vt:lpstr>
      <vt:lpstr>Slide 4</vt:lpstr>
      <vt:lpstr>SASA! Strategies</vt:lpstr>
      <vt:lpstr>Slide 6</vt:lpstr>
      <vt:lpstr>SASA! in Kampala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Michau</dc:creator>
  <cp:lastModifiedBy>Kirsten Zook</cp:lastModifiedBy>
  <cp:revision>396</cp:revision>
  <cp:lastPrinted>2013-07-29T11:02:58Z</cp:lastPrinted>
  <dcterms:created xsi:type="dcterms:W3CDTF">2014-07-30T22:05:23Z</dcterms:created>
  <dcterms:modified xsi:type="dcterms:W3CDTF">2014-07-30T22:07:05Z</dcterms:modified>
</cp:coreProperties>
</file>